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71" r:id="rId2"/>
    <p:sldId id="272" r:id="rId3"/>
    <p:sldId id="261" r:id="rId4"/>
    <p:sldId id="262" r:id="rId5"/>
    <p:sldId id="263" r:id="rId6"/>
    <p:sldId id="264" r:id="rId7"/>
    <p:sldId id="265" r:id="rId8"/>
    <p:sldId id="266" r:id="rId9"/>
    <p:sldId id="349" r:id="rId10"/>
    <p:sldId id="328" r:id="rId11"/>
    <p:sldId id="281" r:id="rId12"/>
    <p:sldId id="350" r:id="rId13"/>
    <p:sldId id="351" r:id="rId14"/>
    <p:sldId id="267" r:id="rId15"/>
    <p:sldId id="269"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363C8B-971D-B499-AE45-D8921621FB16}" name="Anderson, Adrian" initials="AA" userId="S::adrian803@sc.edu::b678337d-62da-4fb8-b56e-df276487251c" providerId="AD"/>
  <p188:author id="{972F3790-DB34-96C2-7B25-956C23F63415}" name="Folk, Kedralyn" initials="FK" userId="S::folk2@mailbox.sc.edu::62b954f6-a47a-4047-86a5-4c5bbfa3c24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47"/>
    <p:restoredTop sz="94623"/>
  </p:normalViewPr>
  <p:slideViewPr>
    <p:cSldViewPr snapToGrid="0">
      <p:cViewPr varScale="1">
        <p:scale>
          <a:sx n="113" d="100"/>
          <a:sy n="113" d="100"/>
        </p:scale>
        <p:origin x="808" y="1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4B1F0A-28F0-2442-BDFF-D2682DA7F636}" type="doc">
      <dgm:prSet loTypeId="urn:microsoft.com/office/officeart/2005/8/layout/venn3" loCatId="" qsTypeId="urn:microsoft.com/office/officeart/2005/8/quickstyle/simple4#1" qsCatId="simple" csTypeId="urn:microsoft.com/office/officeart/2005/8/colors/accent0_3#1" csCatId="mainScheme" phldr="1"/>
      <dgm:spPr/>
      <dgm:t>
        <a:bodyPr/>
        <a:lstStyle/>
        <a:p>
          <a:endParaRPr lang="en-US"/>
        </a:p>
      </dgm:t>
    </dgm:pt>
    <dgm:pt modelId="{E5BE6C69-711D-8E4E-A678-708F15139F6B}">
      <dgm:prSet phldrT="[Text]" custT="1"/>
      <dgm:spPr/>
      <dgm:t>
        <a:bodyPr/>
        <a:lstStyle/>
        <a:p>
          <a:pPr algn="l">
            <a:buNone/>
          </a:pPr>
          <a:r>
            <a:rPr lang="en-US" sz="2300" kern="1200" cap="all" dirty="0">
              <a:solidFill>
                <a:srgbClr val="000000"/>
              </a:solidFill>
              <a:latin typeface="Arial Black"/>
              <a:ea typeface="+mj-ea"/>
              <a:cs typeface="+mj-cs"/>
            </a:rPr>
            <a:t>Reduce</a:t>
          </a:r>
        </a:p>
      </dgm:t>
    </dgm:pt>
    <dgm:pt modelId="{144AC52A-2D57-DB44-BB3D-4D23E71225E8}" type="parTrans" cxnId="{D05DA9A1-06EF-A844-849C-1D892DD686EF}">
      <dgm:prSet/>
      <dgm:spPr/>
      <dgm:t>
        <a:bodyPr/>
        <a:lstStyle/>
        <a:p>
          <a:endParaRPr lang="en-US"/>
        </a:p>
      </dgm:t>
    </dgm:pt>
    <dgm:pt modelId="{A15A4B09-070E-C54C-A704-714F504EEE02}" type="sibTrans" cxnId="{D05DA9A1-06EF-A844-849C-1D892DD686EF}">
      <dgm:prSet/>
      <dgm:spPr/>
      <dgm:t>
        <a:bodyPr/>
        <a:lstStyle/>
        <a:p>
          <a:endParaRPr lang="en-US"/>
        </a:p>
      </dgm:t>
    </dgm:pt>
    <dgm:pt modelId="{4FBE5A6E-41DC-AD4A-9230-2E646E777219}">
      <dgm:prSet phldrT="[Text]"/>
      <dgm:spPr/>
      <dgm:t>
        <a:bodyPr/>
        <a:lstStyle/>
        <a:p>
          <a:pPr algn="l">
            <a:buFont typeface="Arial" panose="020B0604020202020204" pitchFamily="34" charset="0"/>
            <a:buChar char="•"/>
          </a:pPr>
          <a:r>
            <a:rPr lang="en-US" sz="2400" kern="1200" dirty="0">
              <a:latin typeface="+mn-lt"/>
            </a:rPr>
            <a:t>Use AI intentionally through effective prompting</a:t>
          </a:r>
        </a:p>
      </dgm:t>
    </dgm:pt>
    <dgm:pt modelId="{E5E59884-4C5B-F245-AC6D-F92C6695A364}" type="parTrans" cxnId="{4335D752-2D8D-F946-A356-61A6AAEA3C61}">
      <dgm:prSet/>
      <dgm:spPr/>
      <dgm:t>
        <a:bodyPr/>
        <a:lstStyle/>
        <a:p>
          <a:endParaRPr lang="en-US"/>
        </a:p>
      </dgm:t>
    </dgm:pt>
    <dgm:pt modelId="{FF4DD071-818A-E546-B112-90C803C30C35}" type="sibTrans" cxnId="{4335D752-2D8D-F946-A356-61A6AAEA3C61}">
      <dgm:prSet/>
      <dgm:spPr/>
      <dgm:t>
        <a:bodyPr/>
        <a:lstStyle/>
        <a:p>
          <a:endParaRPr lang="en-US"/>
        </a:p>
      </dgm:t>
    </dgm:pt>
    <dgm:pt modelId="{7CA419F4-E135-0C4A-BE66-9DF3CE2EDCC0}">
      <dgm:prSet phldrT="[Text]" custT="1"/>
      <dgm:spPr/>
      <dgm:t>
        <a:bodyPr/>
        <a:lstStyle/>
        <a:p>
          <a:pPr marL="0" lvl="0" indent="0" algn="l" defTabSz="1022350">
            <a:lnSpc>
              <a:spcPct val="90000"/>
            </a:lnSpc>
            <a:spcBef>
              <a:spcPct val="0"/>
            </a:spcBef>
            <a:spcAft>
              <a:spcPct val="35000"/>
            </a:spcAft>
            <a:buNone/>
          </a:pPr>
          <a:r>
            <a:rPr lang="en-US" sz="2300" kern="1200" cap="all">
              <a:solidFill>
                <a:srgbClr val="000000"/>
              </a:solidFill>
              <a:latin typeface="Arial Black"/>
              <a:ea typeface="+mn-ea"/>
              <a:cs typeface="+mn-cs"/>
            </a:rPr>
            <a:t>Refine</a:t>
          </a:r>
        </a:p>
      </dgm:t>
    </dgm:pt>
    <dgm:pt modelId="{139ACF03-3EE9-034B-A932-1E824410EAE7}" type="parTrans" cxnId="{467275B0-AF54-444F-A2F2-CE7913BBC189}">
      <dgm:prSet/>
      <dgm:spPr/>
      <dgm:t>
        <a:bodyPr/>
        <a:lstStyle/>
        <a:p>
          <a:endParaRPr lang="en-US"/>
        </a:p>
      </dgm:t>
    </dgm:pt>
    <dgm:pt modelId="{0F38187B-C4F3-0248-A66F-BF086B645CF4}" type="sibTrans" cxnId="{467275B0-AF54-444F-A2F2-CE7913BBC189}">
      <dgm:prSet/>
      <dgm:spPr/>
      <dgm:t>
        <a:bodyPr/>
        <a:lstStyle/>
        <a:p>
          <a:endParaRPr lang="en-US"/>
        </a:p>
      </dgm:t>
    </dgm:pt>
    <dgm:pt modelId="{05E5DF3D-AC6C-204A-B367-4E559FE19563}">
      <dgm:prSet phldrT="[Text]"/>
      <dgm:spPr/>
      <dgm:t>
        <a:bodyPr/>
        <a:lstStyle/>
        <a:p>
          <a:pPr marL="228600" lvl="1" indent="0" algn="l" defTabSz="1066800">
            <a:lnSpc>
              <a:spcPct val="90000"/>
            </a:lnSpc>
            <a:spcBef>
              <a:spcPct val="0"/>
            </a:spcBef>
            <a:spcAft>
              <a:spcPct val="15000"/>
            </a:spcAft>
          </a:pPr>
          <a:r>
            <a:rPr lang="en-US" sz="2400" kern="1200" dirty="0"/>
            <a:t>Improve prompts instead of rerunning tools endlessly</a:t>
          </a:r>
        </a:p>
      </dgm:t>
    </dgm:pt>
    <dgm:pt modelId="{6DC9E7A2-8561-EB4A-A47E-F8CD991FCDF4}" type="parTrans" cxnId="{86B6E995-194B-FB4E-8198-0C4AAD0C850F}">
      <dgm:prSet/>
      <dgm:spPr/>
      <dgm:t>
        <a:bodyPr/>
        <a:lstStyle/>
        <a:p>
          <a:endParaRPr lang="en-US"/>
        </a:p>
      </dgm:t>
    </dgm:pt>
    <dgm:pt modelId="{FA01D484-3986-2B48-A220-663E16B80E93}" type="sibTrans" cxnId="{86B6E995-194B-FB4E-8198-0C4AAD0C850F}">
      <dgm:prSet/>
      <dgm:spPr/>
      <dgm:t>
        <a:bodyPr/>
        <a:lstStyle/>
        <a:p>
          <a:endParaRPr lang="en-US"/>
        </a:p>
      </dgm:t>
    </dgm:pt>
    <dgm:pt modelId="{5A5BA2B4-E6FE-2249-9BF7-075C2B763AA6}">
      <dgm:prSet custT="1"/>
      <dgm:spPr/>
      <dgm:t>
        <a:bodyPr anchor="t"/>
        <a:lstStyle/>
        <a:p>
          <a:pPr marL="0" lvl="0" indent="0" algn="l" defTabSz="1022350">
            <a:lnSpc>
              <a:spcPct val="90000"/>
            </a:lnSpc>
            <a:spcBef>
              <a:spcPct val="0"/>
            </a:spcBef>
            <a:spcAft>
              <a:spcPct val="35000"/>
            </a:spcAft>
            <a:buNone/>
          </a:pPr>
          <a:r>
            <a:rPr lang="en-US" sz="2300" kern="1200" cap="all">
              <a:solidFill>
                <a:srgbClr val="000000"/>
              </a:solidFill>
              <a:latin typeface="Arial Black"/>
              <a:ea typeface="+mn-ea"/>
              <a:cs typeface="+mn-cs"/>
            </a:rPr>
            <a:t>Reflect</a:t>
          </a:r>
        </a:p>
      </dgm:t>
    </dgm:pt>
    <dgm:pt modelId="{BEBF5980-2534-1946-8E3F-15EBBB798F14}" type="parTrans" cxnId="{CE6CCE64-52D8-1446-9309-9E6C5A47F236}">
      <dgm:prSet/>
      <dgm:spPr/>
      <dgm:t>
        <a:bodyPr/>
        <a:lstStyle/>
        <a:p>
          <a:endParaRPr lang="en-US"/>
        </a:p>
      </dgm:t>
    </dgm:pt>
    <dgm:pt modelId="{A504B1F4-5518-654B-A849-CA8748594AF2}" type="sibTrans" cxnId="{CE6CCE64-52D8-1446-9309-9E6C5A47F236}">
      <dgm:prSet/>
      <dgm:spPr/>
      <dgm:t>
        <a:bodyPr/>
        <a:lstStyle/>
        <a:p>
          <a:endParaRPr lang="en-US"/>
        </a:p>
      </dgm:t>
    </dgm:pt>
    <dgm:pt modelId="{C0997771-1F14-5441-8F2A-C1FA4BAA68AD}">
      <dgm:prSet phldrT="[Text]" custT="1"/>
      <dgm:spPr/>
      <dgm:t>
        <a:bodyPr anchor="t"/>
        <a:lstStyle/>
        <a:p>
          <a:pPr marL="228600" lvl="1" indent="0" algn="l" defTabSz="1066800">
            <a:lnSpc>
              <a:spcPct val="90000"/>
            </a:lnSpc>
            <a:spcBef>
              <a:spcPct val="0"/>
            </a:spcBef>
            <a:spcAft>
              <a:spcPct val="15000"/>
            </a:spcAft>
          </a:pPr>
          <a:r>
            <a:rPr lang="en-US" sz="2400" kern="1200" dirty="0">
              <a:solidFill>
                <a:srgbClr val="000000"/>
              </a:solidFill>
              <a:latin typeface="Arial" panose="020B0604020202020204"/>
              <a:ea typeface="+mn-ea"/>
              <a:cs typeface="+mn-cs"/>
            </a:rPr>
            <a:t>Decide whether AI is needed at all</a:t>
          </a:r>
        </a:p>
      </dgm:t>
    </dgm:pt>
    <dgm:pt modelId="{2C964223-9BAC-B442-8F60-9D4056915233}" type="parTrans" cxnId="{A23ABEB7-6413-5D45-AB70-5D9D4D12C4EC}">
      <dgm:prSet/>
      <dgm:spPr/>
      <dgm:t>
        <a:bodyPr/>
        <a:lstStyle/>
        <a:p>
          <a:endParaRPr lang="en-US"/>
        </a:p>
      </dgm:t>
    </dgm:pt>
    <dgm:pt modelId="{8B40A799-38E3-8F4E-BA2F-DAC4114B8A30}" type="sibTrans" cxnId="{A23ABEB7-6413-5D45-AB70-5D9D4D12C4EC}">
      <dgm:prSet/>
      <dgm:spPr/>
      <dgm:t>
        <a:bodyPr/>
        <a:lstStyle/>
        <a:p>
          <a:endParaRPr lang="en-US"/>
        </a:p>
      </dgm:t>
    </dgm:pt>
    <dgm:pt modelId="{0B6EFDB9-7CC7-5944-9EFC-9A8753A27F1E}" type="pres">
      <dgm:prSet presAssocID="{424B1F0A-28F0-2442-BDFF-D2682DA7F636}" presName="Name0" presStyleCnt="0">
        <dgm:presLayoutVars>
          <dgm:dir/>
          <dgm:resizeHandles val="exact"/>
        </dgm:presLayoutVars>
      </dgm:prSet>
      <dgm:spPr/>
    </dgm:pt>
    <dgm:pt modelId="{42111B61-C524-3147-85C8-C619120AA66D}" type="pres">
      <dgm:prSet presAssocID="{E5BE6C69-711D-8E4E-A678-708F15139F6B}" presName="Name5" presStyleLbl="vennNode1" presStyleIdx="0" presStyleCnt="3">
        <dgm:presLayoutVars>
          <dgm:bulletEnabled val="1"/>
        </dgm:presLayoutVars>
      </dgm:prSet>
      <dgm:spPr/>
    </dgm:pt>
    <dgm:pt modelId="{3E2CFB3B-343D-3D4A-BC91-3EA9FDBBAEB9}" type="pres">
      <dgm:prSet presAssocID="{A15A4B09-070E-C54C-A704-714F504EEE02}" presName="space" presStyleCnt="0"/>
      <dgm:spPr/>
    </dgm:pt>
    <dgm:pt modelId="{A8699A98-A09E-0949-A3D7-3E7B29F84C0C}" type="pres">
      <dgm:prSet presAssocID="{7CA419F4-E135-0C4A-BE66-9DF3CE2EDCC0}" presName="Name5" presStyleLbl="vennNode1" presStyleIdx="1" presStyleCnt="3">
        <dgm:presLayoutVars>
          <dgm:bulletEnabled val="1"/>
        </dgm:presLayoutVars>
      </dgm:prSet>
      <dgm:spPr/>
    </dgm:pt>
    <dgm:pt modelId="{DD59B8D0-F2C6-F446-97E1-902594B46FFD}" type="pres">
      <dgm:prSet presAssocID="{0F38187B-C4F3-0248-A66F-BF086B645CF4}" presName="space" presStyleCnt="0"/>
      <dgm:spPr/>
    </dgm:pt>
    <dgm:pt modelId="{9215E219-ED7B-CD4C-83BC-C6D2ADC42B38}" type="pres">
      <dgm:prSet presAssocID="{5A5BA2B4-E6FE-2249-9BF7-075C2B763AA6}" presName="Name5" presStyleLbl="vennNode1" presStyleIdx="2" presStyleCnt="3">
        <dgm:presLayoutVars>
          <dgm:bulletEnabled val="1"/>
        </dgm:presLayoutVars>
      </dgm:prSet>
      <dgm:spPr/>
    </dgm:pt>
  </dgm:ptLst>
  <dgm:cxnLst>
    <dgm:cxn modelId="{21F3FA02-5E09-CA47-89C8-ED93C5498BC8}" type="presOf" srcId="{7CA419F4-E135-0C4A-BE66-9DF3CE2EDCC0}" destId="{A8699A98-A09E-0949-A3D7-3E7B29F84C0C}" srcOrd="0" destOrd="0" presId="urn:microsoft.com/office/officeart/2005/8/layout/venn3"/>
    <dgm:cxn modelId="{CA199315-5ADC-1343-A76D-EC19472F0DA8}" type="presOf" srcId="{5A5BA2B4-E6FE-2249-9BF7-075C2B763AA6}" destId="{9215E219-ED7B-CD4C-83BC-C6D2ADC42B38}" srcOrd="0" destOrd="0" presId="urn:microsoft.com/office/officeart/2005/8/layout/venn3"/>
    <dgm:cxn modelId="{519DE619-4D7D-EF48-B6F2-573C44EC71C2}" type="presOf" srcId="{E5BE6C69-711D-8E4E-A678-708F15139F6B}" destId="{42111B61-C524-3147-85C8-C619120AA66D}" srcOrd="0" destOrd="0" presId="urn:microsoft.com/office/officeart/2005/8/layout/venn3"/>
    <dgm:cxn modelId="{57DD7049-22B9-2047-AA7A-F36BC0771C6B}" type="presOf" srcId="{4FBE5A6E-41DC-AD4A-9230-2E646E777219}" destId="{42111B61-C524-3147-85C8-C619120AA66D}" srcOrd="0" destOrd="1" presId="urn:microsoft.com/office/officeart/2005/8/layout/venn3"/>
    <dgm:cxn modelId="{4335D752-2D8D-F946-A356-61A6AAEA3C61}" srcId="{E5BE6C69-711D-8E4E-A678-708F15139F6B}" destId="{4FBE5A6E-41DC-AD4A-9230-2E646E777219}" srcOrd="0" destOrd="0" parTransId="{E5E59884-4C5B-F245-AC6D-F92C6695A364}" sibTransId="{FF4DD071-818A-E546-B112-90C803C30C35}"/>
    <dgm:cxn modelId="{CE6CCE64-52D8-1446-9309-9E6C5A47F236}" srcId="{424B1F0A-28F0-2442-BDFF-D2682DA7F636}" destId="{5A5BA2B4-E6FE-2249-9BF7-075C2B763AA6}" srcOrd="2" destOrd="0" parTransId="{BEBF5980-2534-1946-8E3F-15EBBB798F14}" sibTransId="{A504B1F4-5518-654B-A849-CA8748594AF2}"/>
    <dgm:cxn modelId="{8D8B836A-0D79-6740-833C-72AF08196883}" type="presOf" srcId="{C0997771-1F14-5441-8F2A-C1FA4BAA68AD}" destId="{9215E219-ED7B-CD4C-83BC-C6D2ADC42B38}" srcOrd="0" destOrd="1" presId="urn:microsoft.com/office/officeart/2005/8/layout/venn3"/>
    <dgm:cxn modelId="{86B6E995-194B-FB4E-8198-0C4AAD0C850F}" srcId="{7CA419F4-E135-0C4A-BE66-9DF3CE2EDCC0}" destId="{05E5DF3D-AC6C-204A-B367-4E559FE19563}" srcOrd="0" destOrd="0" parTransId="{6DC9E7A2-8561-EB4A-A47E-F8CD991FCDF4}" sibTransId="{FA01D484-3986-2B48-A220-663E16B80E93}"/>
    <dgm:cxn modelId="{D05DA9A1-06EF-A844-849C-1D892DD686EF}" srcId="{424B1F0A-28F0-2442-BDFF-D2682DA7F636}" destId="{E5BE6C69-711D-8E4E-A678-708F15139F6B}" srcOrd="0" destOrd="0" parTransId="{144AC52A-2D57-DB44-BB3D-4D23E71225E8}" sibTransId="{A15A4B09-070E-C54C-A704-714F504EEE02}"/>
    <dgm:cxn modelId="{467275B0-AF54-444F-A2F2-CE7913BBC189}" srcId="{424B1F0A-28F0-2442-BDFF-D2682DA7F636}" destId="{7CA419F4-E135-0C4A-BE66-9DF3CE2EDCC0}" srcOrd="1" destOrd="0" parTransId="{139ACF03-3EE9-034B-A932-1E824410EAE7}" sibTransId="{0F38187B-C4F3-0248-A66F-BF086B645CF4}"/>
    <dgm:cxn modelId="{A23ABEB7-6413-5D45-AB70-5D9D4D12C4EC}" srcId="{5A5BA2B4-E6FE-2249-9BF7-075C2B763AA6}" destId="{C0997771-1F14-5441-8F2A-C1FA4BAA68AD}" srcOrd="0" destOrd="0" parTransId="{2C964223-9BAC-B442-8F60-9D4056915233}" sibTransId="{8B40A799-38E3-8F4E-BA2F-DAC4114B8A30}"/>
    <dgm:cxn modelId="{BE2322CE-D742-8248-B4D7-9497DF959ADE}" type="presOf" srcId="{424B1F0A-28F0-2442-BDFF-D2682DA7F636}" destId="{0B6EFDB9-7CC7-5944-9EFC-9A8753A27F1E}" srcOrd="0" destOrd="0" presId="urn:microsoft.com/office/officeart/2005/8/layout/venn3"/>
    <dgm:cxn modelId="{681291F2-DE35-244F-95B1-FB5E76A2B5A0}" type="presOf" srcId="{05E5DF3D-AC6C-204A-B367-4E559FE19563}" destId="{A8699A98-A09E-0949-A3D7-3E7B29F84C0C}" srcOrd="0" destOrd="1" presId="urn:microsoft.com/office/officeart/2005/8/layout/venn3"/>
    <dgm:cxn modelId="{02E2A44C-3156-9B42-982B-B0816920B913}" type="presParOf" srcId="{0B6EFDB9-7CC7-5944-9EFC-9A8753A27F1E}" destId="{42111B61-C524-3147-85C8-C619120AA66D}" srcOrd="0" destOrd="0" presId="urn:microsoft.com/office/officeart/2005/8/layout/venn3"/>
    <dgm:cxn modelId="{FB38FA96-3266-A24B-A297-2F6060062600}" type="presParOf" srcId="{0B6EFDB9-7CC7-5944-9EFC-9A8753A27F1E}" destId="{3E2CFB3B-343D-3D4A-BC91-3EA9FDBBAEB9}" srcOrd="1" destOrd="0" presId="urn:microsoft.com/office/officeart/2005/8/layout/venn3"/>
    <dgm:cxn modelId="{FEAEE444-4FBE-D248-B485-FA4B733B00B3}" type="presParOf" srcId="{0B6EFDB9-7CC7-5944-9EFC-9A8753A27F1E}" destId="{A8699A98-A09E-0949-A3D7-3E7B29F84C0C}" srcOrd="2" destOrd="0" presId="urn:microsoft.com/office/officeart/2005/8/layout/venn3"/>
    <dgm:cxn modelId="{A2847078-8144-4041-BB6A-3CABDF69D84E}" type="presParOf" srcId="{0B6EFDB9-7CC7-5944-9EFC-9A8753A27F1E}" destId="{DD59B8D0-F2C6-F446-97E1-902594B46FFD}" srcOrd="3" destOrd="0" presId="urn:microsoft.com/office/officeart/2005/8/layout/venn3"/>
    <dgm:cxn modelId="{806B896C-BBC2-F141-A57B-D2C6593C63DE}" type="presParOf" srcId="{0B6EFDB9-7CC7-5944-9EFC-9A8753A27F1E}" destId="{9215E219-ED7B-CD4C-83BC-C6D2ADC42B38}"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11B61-C524-3147-85C8-C619120AA66D}">
      <dsp:nvSpPr>
        <dsp:cNvPr id="0" name=""/>
        <dsp:cNvSpPr/>
      </dsp:nvSpPr>
      <dsp:spPr>
        <a:xfrm>
          <a:off x="4119" y="194872"/>
          <a:ext cx="3602335" cy="3602335"/>
        </a:xfrm>
        <a:prstGeom prst="ellipse">
          <a:avLst/>
        </a:prstGeom>
        <a:gradFill rotWithShape="0">
          <a:gsLst>
            <a:gs pos="0">
              <a:schemeClr val="dk2">
                <a:alpha val="50000"/>
                <a:hueOff val="0"/>
                <a:satOff val="0"/>
                <a:lumOff val="0"/>
                <a:alphaOff val="0"/>
                <a:satMod val="103000"/>
                <a:lumMod val="102000"/>
                <a:tint val="94000"/>
              </a:schemeClr>
            </a:gs>
            <a:gs pos="50000">
              <a:schemeClr val="dk2">
                <a:alpha val="50000"/>
                <a:hueOff val="0"/>
                <a:satOff val="0"/>
                <a:lumOff val="0"/>
                <a:alphaOff val="0"/>
                <a:satMod val="110000"/>
                <a:lumMod val="100000"/>
                <a:shade val="100000"/>
              </a:schemeClr>
            </a:gs>
            <a:gs pos="100000">
              <a:schemeClr val="dk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8249" tIns="29210" rIns="198249" bIns="29210" numCol="1" spcCol="1270" anchor="ctr" anchorCtr="1">
          <a:noAutofit/>
        </a:bodyPr>
        <a:lstStyle/>
        <a:p>
          <a:pPr marL="0" lvl="0" indent="0" algn="l" defTabSz="1022350">
            <a:lnSpc>
              <a:spcPct val="90000"/>
            </a:lnSpc>
            <a:spcBef>
              <a:spcPct val="0"/>
            </a:spcBef>
            <a:spcAft>
              <a:spcPct val="35000"/>
            </a:spcAft>
            <a:buNone/>
          </a:pPr>
          <a:r>
            <a:rPr lang="en-US" sz="2300" kern="1200" cap="all" dirty="0">
              <a:solidFill>
                <a:srgbClr val="000000"/>
              </a:solidFill>
              <a:latin typeface="Arial Black"/>
              <a:ea typeface="+mj-ea"/>
              <a:cs typeface="+mj-cs"/>
            </a:rPr>
            <a:t>Reduce</a:t>
          </a:r>
        </a:p>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latin typeface="+mn-lt"/>
            </a:rPr>
            <a:t>Use AI intentionally through effective prompting</a:t>
          </a:r>
        </a:p>
      </dsp:txBody>
      <dsp:txXfrm>
        <a:off x="531669" y="722422"/>
        <a:ext cx="2547235" cy="2547235"/>
      </dsp:txXfrm>
    </dsp:sp>
    <dsp:sp modelId="{A8699A98-A09E-0949-A3D7-3E7B29F84C0C}">
      <dsp:nvSpPr>
        <dsp:cNvPr id="0" name=""/>
        <dsp:cNvSpPr/>
      </dsp:nvSpPr>
      <dsp:spPr>
        <a:xfrm>
          <a:off x="2885988" y="194872"/>
          <a:ext cx="3602335" cy="3602335"/>
        </a:xfrm>
        <a:prstGeom prst="ellipse">
          <a:avLst/>
        </a:prstGeom>
        <a:gradFill rotWithShape="0">
          <a:gsLst>
            <a:gs pos="0">
              <a:schemeClr val="dk2">
                <a:alpha val="50000"/>
                <a:hueOff val="0"/>
                <a:satOff val="0"/>
                <a:lumOff val="0"/>
                <a:alphaOff val="0"/>
                <a:satMod val="103000"/>
                <a:lumMod val="102000"/>
                <a:tint val="94000"/>
              </a:schemeClr>
            </a:gs>
            <a:gs pos="50000">
              <a:schemeClr val="dk2">
                <a:alpha val="50000"/>
                <a:hueOff val="0"/>
                <a:satOff val="0"/>
                <a:lumOff val="0"/>
                <a:alphaOff val="0"/>
                <a:satMod val="110000"/>
                <a:lumMod val="100000"/>
                <a:shade val="100000"/>
              </a:schemeClr>
            </a:gs>
            <a:gs pos="100000">
              <a:schemeClr val="dk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8249" tIns="29210" rIns="198249" bIns="29210" numCol="1" spcCol="1270" anchor="ctr" anchorCtr="1">
          <a:noAutofit/>
        </a:bodyPr>
        <a:lstStyle/>
        <a:p>
          <a:pPr marL="0" lvl="0" indent="0" algn="l" defTabSz="1022350">
            <a:lnSpc>
              <a:spcPct val="90000"/>
            </a:lnSpc>
            <a:spcBef>
              <a:spcPct val="0"/>
            </a:spcBef>
            <a:spcAft>
              <a:spcPct val="35000"/>
            </a:spcAft>
            <a:buNone/>
          </a:pPr>
          <a:r>
            <a:rPr lang="en-US" sz="2300" kern="1200" cap="all">
              <a:solidFill>
                <a:srgbClr val="000000"/>
              </a:solidFill>
              <a:latin typeface="Arial Black"/>
              <a:ea typeface="+mn-ea"/>
              <a:cs typeface="+mn-cs"/>
            </a:rPr>
            <a:t>Refine</a:t>
          </a:r>
        </a:p>
        <a:p>
          <a:pPr marL="228600" lvl="1" indent="0" algn="l" defTabSz="1066800">
            <a:lnSpc>
              <a:spcPct val="90000"/>
            </a:lnSpc>
            <a:spcBef>
              <a:spcPct val="0"/>
            </a:spcBef>
            <a:spcAft>
              <a:spcPct val="15000"/>
            </a:spcAft>
            <a:buChar char="•"/>
          </a:pPr>
          <a:r>
            <a:rPr lang="en-US" sz="2400" kern="1200" dirty="0"/>
            <a:t>Improve prompts instead of rerunning tools endlessly</a:t>
          </a:r>
        </a:p>
      </dsp:txBody>
      <dsp:txXfrm>
        <a:off x="3413538" y="722422"/>
        <a:ext cx="2547235" cy="2547235"/>
      </dsp:txXfrm>
    </dsp:sp>
    <dsp:sp modelId="{9215E219-ED7B-CD4C-83BC-C6D2ADC42B38}">
      <dsp:nvSpPr>
        <dsp:cNvPr id="0" name=""/>
        <dsp:cNvSpPr/>
      </dsp:nvSpPr>
      <dsp:spPr>
        <a:xfrm>
          <a:off x="5767856" y="194872"/>
          <a:ext cx="3602335" cy="3602335"/>
        </a:xfrm>
        <a:prstGeom prst="ellipse">
          <a:avLst/>
        </a:prstGeom>
        <a:gradFill rotWithShape="0">
          <a:gsLst>
            <a:gs pos="0">
              <a:schemeClr val="dk2">
                <a:alpha val="50000"/>
                <a:hueOff val="0"/>
                <a:satOff val="0"/>
                <a:lumOff val="0"/>
                <a:alphaOff val="0"/>
                <a:satMod val="103000"/>
                <a:lumMod val="102000"/>
                <a:tint val="94000"/>
              </a:schemeClr>
            </a:gs>
            <a:gs pos="50000">
              <a:schemeClr val="dk2">
                <a:alpha val="50000"/>
                <a:hueOff val="0"/>
                <a:satOff val="0"/>
                <a:lumOff val="0"/>
                <a:alphaOff val="0"/>
                <a:satMod val="110000"/>
                <a:lumMod val="100000"/>
                <a:shade val="100000"/>
              </a:schemeClr>
            </a:gs>
            <a:gs pos="100000">
              <a:schemeClr val="dk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98249" tIns="29210" rIns="198249" bIns="29210" numCol="1" spcCol="1270" anchor="t" anchorCtr="1">
          <a:noAutofit/>
        </a:bodyPr>
        <a:lstStyle/>
        <a:p>
          <a:pPr marL="0" lvl="0" indent="0" algn="l" defTabSz="1022350">
            <a:lnSpc>
              <a:spcPct val="90000"/>
            </a:lnSpc>
            <a:spcBef>
              <a:spcPct val="0"/>
            </a:spcBef>
            <a:spcAft>
              <a:spcPct val="35000"/>
            </a:spcAft>
            <a:buNone/>
          </a:pPr>
          <a:r>
            <a:rPr lang="en-US" sz="2300" kern="1200" cap="all">
              <a:solidFill>
                <a:srgbClr val="000000"/>
              </a:solidFill>
              <a:latin typeface="Arial Black"/>
              <a:ea typeface="+mn-ea"/>
              <a:cs typeface="+mn-cs"/>
            </a:rPr>
            <a:t>Reflect</a:t>
          </a:r>
        </a:p>
        <a:p>
          <a:pPr marL="228600" lvl="1" indent="0" algn="l" defTabSz="1066800">
            <a:lnSpc>
              <a:spcPct val="90000"/>
            </a:lnSpc>
            <a:spcBef>
              <a:spcPct val="0"/>
            </a:spcBef>
            <a:spcAft>
              <a:spcPct val="15000"/>
            </a:spcAft>
            <a:buChar char="•"/>
          </a:pPr>
          <a:r>
            <a:rPr lang="en-US" sz="2400" kern="1200" dirty="0">
              <a:solidFill>
                <a:srgbClr val="000000"/>
              </a:solidFill>
              <a:latin typeface="Arial" panose="020B0604020202020204"/>
              <a:ea typeface="+mn-ea"/>
              <a:cs typeface="+mn-cs"/>
            </a:rPr>
            <a:t>Decide whether AI is needed at all</a:t>
          </a:r>
        </a:p>
      </dsp:txBody>
      <dsp:txXfrm>
        <a:off x="6295406" y="722422"/>
        <a:ext cx="2547235" cy="2547235"/>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684E1E-E540-AC43-BC13-F90D5530553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F041BA6-039E-8F4D-B7F7-3C8E20B40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038C9C-4B69-864E-9EEE-DFA43CC144D2}" type="datetimeFigureOut">
              <a:rPr lang="en-US" smtClean="0"/>
              <a:t>8/14/26</a:t>
            </a:fld>
            <a:endParaRPr lang="en-US"/>
          </a:p>
        </p:txBody>
      </p:sp>
      <p:sp>
        <p:nvSpPr>
          <p:cNvPr id="4" name="Footer Placeholder 3">
            <a:extLst>
              <a:ext uri="{FF2B5EF4-FFF2-40B4-BE49-F238E27FC236}">
                <a16:creationId xmlns:a16="http://schemas.microsoft.com/office/drawing/2014/main" id="{DD469921-4617-FB4C-9847-172FF830234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350DCBB-D829-754E-9E76-36A9E36432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947A92-5E9C-F94E-8B11-4D34C67AD036}" type="slidenum">
              <a:rPr lang="en-US" smtClean="0"/>
              <a:t>‹#›</a:t>
            </a:fld>
            <a:endParaRPr lang="en-US"/>
          </a:p>
        </p:txBody>
      </p:sp>
    </p:spTree>
    <p:extLst>
      <p:ext uri="{BB962C8B-B14F-4D97-AF65-F5344CB8AC3E}">
        <p14:creationId xmlns:p14="http://schemas.microsoft.com/office/powerpoint/2010/main" val="1539221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525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3 minutes.</a:t>
            </a:r>
          </a:p>
          <a:p>
            <a:r>
              <a:t>Walk the audience across the table left to right: first what each platform is, then why it matters in the first few weeks, then where to begin if something does not work.</a:t>
            </a:r>
          </a:p>
          <a:p>
            <a:r>
              <a:t>Keep the emphasis practical. Blackboard is the course management anchor, Zoom supports live sessions and meetings, Panopto hosts recordings, and Explorance Blue supports course experience surveys and reporting.</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3 minutes.</a:t>
            </a:r>
          </a:p>
          <a:p>
            <a:r>
              <a:t>Use this slide to point faculty to follow-up resources and contacts. Mention that the final one-page guide should include current links and contact paths for DoIT, eLearning Services or academic technology support, CTE, the Garnet AI Foundry, and AI Educators.</a:t>
            </a:r>
          </a:p>
          <a:p>
            <a:r>
              <a:t>Reference links for handout preparation include USC DoIT faculty/staff resources, Blackboard help, Zoom and Panopto resources, CTE workshops, and Garnet AI Foundry faculty and training pages.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3 minutes.</a:t>
            </a:r>
          </a:p>
          <a:p>
            <a:r>
              <a:t>Use this slide as a practical first-week checklist. The sequence is access first, then student-facing materials, then communication expectations, then support paths.</a:t>
            </a:r>
          </a:p>
          <a:p>
            <a:r>
              <a:t>Note for presenters: this checklist is a recommended structure and should be reviewed by the appropriate platform owners for final accuracy before the session or handout is distributed.</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4 minutes.</a:t>
            </a:r>
          </a:p>
          <a:p>
            <a:r>
              <a:t>Explain that support is organized by type of need. Use DoIT and the IT Service Desk for technical access and platform issues. Use CTE and eLearning Services for teaching design, Blackboard use in courses, online learning, and workshops.</a:t>
            </a:r>
          </a:p>
          <a:p>
            <a:r>
              <a:t>Invite faculty to ask for routing help if they are not sure which group owns a problem. The key is to ask early rather than waiting until a course issue becomes urgent.</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2 minutes.</a:t>
            </a:r>
          </a:p>
          <a:p>
            <a:r>
              <a:t>Frame AI at USC in one sentence: start with the Garnet AI Foundry. It is the central place for approved resources, training, support, and guidance.</a:t>
            </a:r>
          </a:p>
          <a:p>
            <a:r>
              <a:t>Keep examples low-risk and practical. Faculty can begin with brainstorming, drafting, summarizing, course planning, and workflow support while keeping university policies and privacy expectations in mind.</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3 minutes.</a:t>
            </a:r>
          </a:p>
          <a:p>
            <a:r>
              <a:t>Give examples that are useful but low-risk: drafting routine communications, brainstorming prompts, summarizing planning notes, producing a first draft of a rubric or FAQ, and exploring repeated workflows.</a:t>
            </a:r>
          </a:p>
          <a:p>
            <a:r>
              <a:t>Stress that AI output is a starting point. Faculty still own the review, adaptation, accuracy, tone, and instructional decision.</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3 minutes.</a:t>
            </a:r>
          </a:p>
          <a:p>
            <a:r>
              <a:t>Use plain language. Approved tools and privacy come first, especially when working with student or employee information. Remind faculty not to enter protected or sensitive data into unapproved tools.</a:t>
            </a:r>
          </a:p>
          <a:p>
            <a:r>
              <a:t>Then emphasize professional judgment: AI outputs require review for accuracy, bias, and context. Transparency with students and human oversight are the recurring themes.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D540F-A8A7-69CA-4A55-559F77FB1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2F66D-04A1-24F1-51E0-70D2D39DC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985544-62A0-1E65-BDD6-7AA1982E7F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4E9230-EFF7-F066-2734-14845B4EE2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3E603-0EE4-3042-9661-047EB577E4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7108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2 minutes.</a:t>
            </a:r>
          </a:p>
          <a:p>
            <a:r>
              <a:t>Describe the AI Educators as a support team for thoughtful AI integration. Their services include workshops, consultation, guides, custom GPT or agent support, and help connecting people to appropriate DoIT-supported AI platforms.</a:t>
            </a:r>
          </a:p>
          <a:p>
            <a:r>
              <a:t>Encourage faculty to bring a practical use case: a course communication pattern, feedback workflow, planning task, or administrative routine.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Time: 4 minutes.</a:t>
            </a:r>
          </a:p>
          <a:p>
            <a:r>
              <a:t>Close with action. Ask faculty to bookmark support pages, check access to the main teaching technologies and AI tools, and request help early.</a:t>
            </a:r>
          </a:p>
          <a:p>
            <a:r>
              <a:t>Reinforce that the best time to solve access and setup questions is before the semester starts or before an assignment depends on the tool.</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C6703-D0F7-E745-A687-AC990D0C464C}"/>
              </a:ext>
            </a:extLst>
          </p:cNvPr>
          <p:cNvSpPr>
            <a:spLocks noGrp="1"/>
          </p:cNvSpPr>
          <p:nvPr>
            <p:ph type="ctrTitle" hasCustomPrompt="1"/>
          </p:nvPr>
        </p:nvSpPr>
        <p:spPr>
          <a:xfrm>
            <a:off x="1524000" y="734056"/>
            <a:ext cx="9144000" cy="2387600"/>
          </a:xfrm>
        </p:spPr>
        <p:txBody>
          <a:bodyPr anchor="b"/>
          <a:lstStyle>
            <a:lvl1pPr algn="ctr">
              <a:defRPr sz="6000">
                <a:latin typeface="Impact" panose="020B080603090205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1E6FFF2-58E4-794E-892D-6FF45321C2C0}"/>
              </a:ext>
            </a:extLst>
          </p:cNvPr>
          <p:cNvSpPr>
            <a:spLocks noGrp="1"/>
          </p:cNvSpPr>
          <p:nvPr>
            <p:ph type="subTitle" idx="1"/>
          </p:nvPr>
        </p:nvSpPr>
        <p:spPr>
          <a:xfrm>
            <a:off x="1524000" y="3313939"/>
            <a:ext cx="9144000" cy="126729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1BA7C03E-EF71-2C40-9E45-BF08314EE5F1}"/>
              </a:ext>
            </a:extLst>
          </p:cNvPr>
          <p:cNvSpPr>
            <a:spLocks noGrp="1"/>
          </p:cNvSpPr>
          <p:nvPr>
            <p:ph type="sldNum" sz="quarter" idx="12"/>
          </p:nvPr>
        </p:nvSpPr>
        <p:spPr>
          <a:xfrm>
            <a:off x="838200" y="5991633"/>
            <a:ext cx="2587831" cy="365125"/>
          </a:xfrm>
        </p:spPr>
        <p:txBody>
          <a:bodyPr/>
          <a:lstStyle/>
          <a:p>
            <a:fld id="{B4E9AFF7-6653-6A4D-A979-64D2F5BECA26}" type="slidenum">
              <a:rPr lang="en-US" smtClean="0"/>
              <a:t>‹#›</a:t>
            </a:fld>
            <a:endParaRPr lang="en-US"/>
          </a:p>
        </p:txBody>
      </p:sp>
      <p:pic>
        <p:nvPicPr>
          <p:cNvPr id="5" name="Picture 4" descr="A black and red logo&#10;&#10;AI-generated content may be incorrect.">
            <a:extLst>
              <a:ext uri="{FF2B5EF4-FFF2-40B4-BE49-F238E27FC236}">
                <a16:creationId xmlns:a16="http://schemas.microsoft.com/office/drawing/2014/main" id="{605E054A-BF87-47B5-394A-B6E76102E94C}"/>
              </a:ext>
            </a:extLst>
          </p:cNvPr>
          <p:cNvPicPr>
            <a:picLocks noChangeAspect="1"/>
          </p:cNvPicPr>
          <p:nvPr userDrawn="1"/>
        </p:nvPicPr>
        <p:blipFill>
          <a:blip r:embed="rId2"/>
          <a:stretch>
            <a:fillRect/>
          </a:stretch>
        </p:blipFill>
        <p:spPr>
          <a:xfrm>
            <a:off x="4810992" y="4775803"/>
            <a:ext cx="2570015" cy="1621846"/>
          </a:xfrm>
          <a:prstGeom prst="rect">
            <a:avLst/>
          </a:prstGeom>
        </p:spPr>
      </p:pic>
    </p:spTree>
    <p:extLst>
      <p:ext uri="{BB962C8B-B14F-4D97-AF65-F5344CB8AC3E}">
        <p14:creationId xmlns:p14="http://schemas.microsoft.com/office/powerpoint/2010/main" val="295740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Concl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hasCustomPrompt="1"/>
          </p:nvPr>
        </p:nvSpPr>
        <p:spPr>
          <a:xfrm>
            <a:off x="831850" y="1656521"/>
            <a:ext cx="10515600" cy="2187986"/>
          </a:xfrm>
        </p:spPr>
        <p:txBody>
          <a:bodyPr anchor="t"/>
          <a:lstStyle>
            <a:lvl1pPr algn="ctr">
              <a:defRPr sz="6000">
                <a:solidFill>
                  <a:schemeClr val="bg1"/>
                </a:solidFill>
              </a:defRPr>
            </a:lvl1pPr>
          </a:lstStyle>
          <a:p>
            <a:r>
              <a:rPr lang="en-US"/>
              <a:t>Conclusion</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hasCustomPrompt="1"/>
          </p:nvPr>
        </p:nvSpPr>
        <p:spPr>
          <a:xfrm>
            <a:off x="831850" y="4867949"/>
            <a:ext cx="5493794" cy="1500187"/>
          </a:xfrm>
        </p:spPr>
        <p:txBody>
          <a:bodyPr anchor="b"/>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a:p>
            <a:pPr lvl="0"/>
            <a:r>
              <a:rPr lang="en-US"/>
              <a:t>Title</a:t>
            </a:r>
          </a:p>
          <a:p>
            <a:pPr lvl="0"/>
            <a:r>
              <a:rPr lang="en-US"/>
              <a:t>Email</a:t>
            </a:r>
          </a:p>
        </p:txBody>
      </p:sp>
      <p:pic>
        <p:nvPicPr>
          <p:cNvPr id="5" name="Picture 4" descr="A black background with white text&#10;&#10;AI-generated content may be incorrect.">
            <a:extLst>
              <a:ext uri="{FF2B5EF4-FFF2-40B4-BE49-F238E27FC236}">
                <a16:creationId xmlns:a16="http://schemas.microsoft.com/office/drawing/2014/main" id="{B7C198F2-8425-6F46-F17F-609DF48490F7}"/>
              </a:ext>
            </a:extLst>
          </p:cNvPr>
          <p:cNvPicPr>
            <a:picLocks noChangeAspect="1"/>
          </p:cNvPicPr>
          <p:nvPr userDrawn="1"/>
        </p:nvPicPr>
        <p:blipFill>
          <a:blip r:embed="rId3"/>
          <a:stretch>
            <a:fillRect/>
          </a:stretch>
        </p:blipFill>
        <p:spPr>
          <a:xfrm>
            <a:off x="8181685" y="5746172"/>
            <a:ext cx="3483264" cy="502931"/>
          </a:xfrm>
          <a:prstGeom prst="rect">
            <a:avLst/>
          </a:prstGeom>
        </p:spPr>
      </p:pic>
    </p:spTree>
    <p:extLst>
      <p:ext uri="{BB962C8B-B14F-4D97-AF65-F5344CB8AC3E}">
        <p14:creationId xmlns:p14="http://schemas.microsoft.com/office/powerpoint/2010/main" val="371777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ED37-4F17-3341-80DD-6302FD9C0346}"/>
              </a:ext>
            </a:extLst>
          </p:cNvPr>
          <p:cNvSpPr>
            <a:spLocks noGrp="1"/>
          </p:cNvSpPr>
          <p:nvPr>
            <p:ph type="title" hasCustomPrompt="1"/>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6E732-1F86-874D-B35F-F0D15E08E9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2C13372-CC48-6246-83C0-B536F3DCA7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75CF31-8755-3E42-B89A-9D67D96D7102}"/>
              </a:ext>
            </a:extLst>
          </p:cNvPr>
          <p:cNvSpPr>
            <a:spLocks noGrp="1"/>
          </p:cNvSpPr>
          <p:nvPr>
            <p:ph type="sldNum" sz="quarter" idx="12"/>
          </p:nvPr>
        </p:nvSpPr>
        <p:spPr>
          <a:xfrm>
            <a:off x="838200" y="6004323"/>
            <a:ext cx="2635332"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306765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24E78-1993-A540-9F01-A28635FB48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C1F37B-372F-0146-A20D-449355B25403}"/>
              </a:ext>
            </a:extLst>
          </p:cNvPr>
          <p:cNvSpPr>
            <a:spLocks noGrp="1"/>
          </p:cNvSpPr>
          <p:nvPr>
            <p:ph type="body" idx="1"/>
          </p:nvPr>
        </p:nvSpPr>
        <p:spPr>
          <a:xfrm>
            <a:off x="831850" y="4589463"/>
            <a:ext cx="10515600" cy="12017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87ADC64B-5CD5-7341-B6E0-9B4F677F9F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918467-A91D-B840-9781-A402C93E7E3A}"/>
              </a:ext>
            </a:extLst>
          </p:cNvPr>
          <p:cNvSpPr>
            <a:spLocks noGrp="1"/>
          </p:cNvSpPr>
          <p:nvPr>
            <p:ph type="sldNum" sz="quarter" idx="12"/>
          </p:nvPr>
        </p:nvSpPr>
        <p:spPr>
          <a:xfrm>
            <a:off x="838200" y="6004322"/>
            <a:ext cx="2665021"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3884017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BC8D6-6BCB-BD4B-B6E0-92A778004E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C4099C-8353-F44E-8406-26AC07974CEE}"/>
              </a:ext>
            </a:extLst>
          </p:cNvPr>
          <p:cNvSpPr>
            <a:spLocks noGrp="1"/>
          </p:cNvSpPr>
          <p:nvPr>
            <p:ph sz="half" idx="1"/>
          </p:nvPr>
        </p:nvSpPr>
        <p:spPr>
          <a:xfrm>
            <a:off x="838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8CC49-08EF-8048-B6B2-BC247008F046}"/>
              </a:ext>
            </a:extLst>
          </p:cNvPr>
          <p:cNvSpPr>
            <a:spLocks noGrp="1"/>
          </p:cNvSpPr>
          <p:nvPr>
            <p:ph sz="half" idx="2"/>
          </p:nvPr>
        </p:nvSpPr>
        <p:spPr>
          <a:xfrm>
            <a:off x="6172200" y="1825625"/>
            <a:ext cx="5181600" cy="4043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2CCBEF1-4544-884E-86EB-5374139098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77F880-2CCE-9044-8CE8-A7CF47CE5236}"/>
              </a:ext>
            </a:extLst>
          </p:cNvPr>
          <p:cNvSpPr>
            <a:spLocks noGrp="1"/>
          </p:cNvSpPr>
          <p:nvPr>
            <p:ph type="sldNum" sz="quarter" idx="12"/>
          </p:nvPr>
        </p:nvSpPr>
        <p:spPr>
          <a:xfrm>
            <a:off x="838200" y="6004323"/>
            <a:ext cx="2688771"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52453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CE802-B46A-204D-94D4-E50D913AEE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D7812B-2A55-D049-A1C2-A4C973ACA5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58766B-6B24-3B45-B55F-3D85F881F93D}"/>
              </a:ext>
            </a:extLst>
          </p:cNvPr>
          <p:cNvSpPr>
            <a:spLocks noGrp="1"/>
          </p:cNvSpPr>
          <p:nvPr>
            <p:ph sz="half" idx="2"/>
          </p:nvPr>
        </p:nvSpPr>
        <p:spPr>
          <a:xfrm>
            <a:off x="839788" y="2505075"/>
            <a:ext cx="5157787"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A7F728-2418-1540-9191-5FDFA36D85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948585-BFC1-9148-A0B5-07C83C2F21BA}"/>
              </a:ext>
            </a:extLst>
          </p:cNvPr>
          <p:cNvSpPr>
            <a:spLocks noGrp="1"/>
          </p:cNvSpPr>
          <p:nvPr>
            <p:ph sz="quarter" idx="4"/>
          </p:nvPr>
        </p:nvSpPr>
        <p:spPr>
          <a:xfrm>
            <a:off x="6172200" y="2505075"/>
            <a:ext cx="5183188" cy="33921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D1371BF-1A9F-5641-95DB-6C0FE67BBB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121846-D4EB-5949-B8F3-E40099164899}"/>
              </a:ext>
            </a:extLst>
          </p:cNvPr>
          <p:cNvSpPr>
            <a:spLocks noGrp="1"/>
          </p:cNvSpPr>
          <p:nvPr>
            <p:ph type="sldNum" sz="quarter" idx="12"/>
          </p:nvPr>
        </p:nvSpPr>
        <p:spPr>
          <a:xfrm>
            <a:off x="838200" y="6004323"/>
            <a:ext cx="2682834"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164583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59A27-C210-CF48-97F8-943B5EBAC6E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385EC86A-0D15-764F-AA81-41016E208E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633FAA-B5EA-C54D-A18B-17F16CA5F110}"/>
              </a:ext>
            </a:extLst>
          </p:cNvPr>
          <p:cNvSpPr>
            <a:spLocks noGrp="1"/>
          </p:cNvSpPr>
          <p:nvPr>
            <p:ph type="sldNum" sz="quarter" idx="12"/>
          </p:nvPr>
        </p:nvSpPr>
        <p:spPr>
          <a:xfrm>
            <a:off x="838200" y="6005974"/>
            <a:ext cx="2670958"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971224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C8BA86-4F41-AF40-BBD9-45DCB3C336DD}"/>
              </a:ext>
            </a:extLst>
          </p:cNvPr>
          <p:cNvSpPr>
            <a:spLocks noGrp="1"/>
          </p:cNvSpPr>
          <p:nvPr>
            <p:ph type="title"/>
          </p:nvPr>
        </p:nvSpPr>
        <p:spPr>
          <a:xfrm>
            <a:off x="0" y="-1538831"/>
            <a:ext cx="10515600" cy="1325563"/>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7AE991BC-E157-B340-860E-81A4EBD04B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6805CF-1707-5749-8109-20FA44953EE0}"/>
              </a:ext>
            </a:extLst>
          </p:cNvPr>
          <p:cNvSpPr>
            <a:spLocks noGrp="1"/>
          </p:cNvSpPr>
          <p:nvPr>
            <p:ph type="sldNum" sz="quarter" idx="12"/>
          </p:nvPr>
        </p:nvSpPr>
        <p:spPr>
          <a:xfrm>
            <a:off x="838200" y="6004322"/>
            <a:ext cx="2605644"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694746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654A1-6207-5141-AAB1-9A7630DA98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39F95B-0887-9F4F-BA1C-0B9CBE5AED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6515B1-8A32-AB43-82F2-51A60BC2E3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FC3D973-68F9-5B46-A3D8-B7AF20B00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AA68CE-A588-FE4D-9C1E-5BE4A1A82F81}"/>
              </a:ext>
            </a:extLst>
          </p:cNvPr>
          <p:cNvSpPr>
            <a:spLocks noGrp="1"/>
          </p:cNvSpPr>
          <p:nvPr>
            <p:ph type="sldNum" sz="quarter" idx="12"/>
          </p:nvPr>
        </p:nvSpPr>
        <p:spPr>
          <a:xfrm>
            <a:off x="838200" y="6004323"/>
            <a:ext cx="2670958"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948330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5185-7056-B946-8F27-7890BB2A34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0AF3B6-3151-9346-B00D-EBED7ED75F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A5EF208-3C62-3840-A816-A69F27E0B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B0C1DD0-6624-6048-953E-41055A0D34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4C492C-9027-2B43-9637-56046A0631C2}"/>
              </a:ext>
            </a:extLst>
          </p:cNvPr>
          <p:cNvSpPr>
            <a:spLocks noGrp="1"/>
          </p:cNvSpPr>
          <p:nvPr>
            <p:ph type="sldNum" sz="quarter" idx="12"/>
          </p:nvPr>
        </p:nvSpPr>
        <p:spPr>
          <a:xfrm>
            <a:off x="838200" y="6004323"/>
            <a:ext cx="2676896" cy="365125"/>
          </a:xfrm>
        </p:spPr>
        <p:txBody>
          <a:bodyPr/>
          <a:lstStyle/>
          <a:p>
            <a:fld id="{B4E9AFF7-6653-6A4D-A979-64D2F5BECA26}" type="slidenum">
              <a:rPr lang="en-US" smtClean="0"/>
              <a:t>‹#›</a:t>
            </a:fld>
            <a:endParaRPr lang="en-US"/>
          </a:p>
        </p:txBody>
      </p:sp>
    </p:spTree>
    <p:extLst>
      <p:ext uri="{BB962C8B-B14F-4D97-AF65-F5344CB8AC3E}">
        <p14:creationId xmlns:p14="http://schemas.microsoft.com/office/powerpoint/2010/main" val="212840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4BC199-4655-F541-83EE-721E1D0864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445D78-BC86-6C4A-8173-07BC8BF4F06C}"/>
              </a:ext>
            </a:extLst>
          </p:cNvPr>
          <p:cNvSpPr>
            <a:spLocks noGrp="1"/>
          </p:cNvSpPr>
          <p:nvPr>
            <p:ph type="body" idx="1"/>
          </p:nvPr>
        </p:nvSpPr>
        <p:spPr>
          <a:xfrm>
            <a:off x="838200" y="1825625"/>
            <a:ext cx="10515600" cy="3992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989E362-4DC4-BA42-AD46-DCFCBF72CE19}"/>
              </a:ext>
            </a:extLst>
          </p:cNvPr>
          <p:cNvSpPr>
            <a:spLocks noGrp="1"/>
          </p:cNvSpPr>
          <p:nvPr>
            <p:ph type="ftr" sz="quarter" idx="3"/>
          </p:nvPr>
        </p:nvSpPr>
        <p:spPr>
          <a:xfrm>
            <a:off x="4038600" y="600432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5AB465-CD1B-7A41-8A74-7F4A07B23239}"/>
              </a:ext>
            </a:extLst>
          </p:cNvPr>
          <p:cNvSpPr>
            <a:spLocks noGrp="1"/>
          </p:cNvSpPr>
          <p:nvPr>
            <p:ph type="sldNum" sz="quarter" idx="4"/>
          </p:nvPr>
        </p:nvSpPr>
        <p:spPr>
          <a:xfrm>
            <a:off x="838200" y="600432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9AFF7-6653-6A4D-A979-64D2F5BECA26}" type="slidenum">
              <a:rPr lang="en-US" smtClean="0"/>
              <a:pPr/>
              <a:t>‹#›</a:t>
            </a:fld>
            <a:endParaRPr lang="en-US"/>
          </a:p>
        </p:txBody>
      </p:sp>
      <p:pic>
        <p:nvPicPr>
          <p:cNvPr id="7" name="Picture 6" descr="A black background with red text&#10;&#10;AI-generated content may be incorrect.">
            <a:extLst>
              <a:ext uri="{FF2B5EF4-FFF2-40B4-BE49-F238E27FC236}">
                <a16:creationId xmlns:a16="http://schemas.microsoft.com/office/drawing/2014/main" id="{69594ABB-940B-3D41-846D-CB3BEBB3C228}"/>
              </a:ext>
            </a:extLst>
          </p:cNvPr>
          <p:cNvPicPr>
            <a:picLocks noChangeAspect="1"/>
          </p:cNvPicPr>
          <p:nvPr userDrawn="1"/>
        </p:nvPicPr>
        <p:blipFill>
          <a:blip r:embed="rId13"/>
          <a:stretch>
            <a:fillRect/>
          </a:stretch>
        </p:blipFill>
        <p:spPr>
          <a:xfrm>
            <a:off x="8754992" y="5967553"/>
            <a:ext cx="2882827" cy="401895"/>
          </a:xfrm>
          <a:prstGeom prst="rect">
            <a:avLst/>
          </a:prstGeom>
        </p:spPr>
      </p:pic>
    </p:spTree>
    <p:extLst>
      <p:ext uri="{BB962C8B-B14F-4D97-AF65-F5344CB8AC3E}">
        <p14:creationId xmlns:p14="http://schemas.microsoft.com/office/powerpoint/2010/main" val="2207130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cap="all" baseline="0">
          <a:solidFill>
            <a:schemeClr val="tx1"/>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go.sc.edu/BlackboardHelp"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www.sc.edu/about/offices_and_divisions/cte/workshops/blackboard_learn_ucv/index.ph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sc.edu/about/offices_and_divisions/division_of_information_technology/ai/"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147E8-49C9-9AC4-F003-CA5CD5DEA144}"/>
              </a:ext>
            </a:extLst>
          </p:cNvPr>
          <p:cNvSpPr>
            <a:spLocks noGrp="1"/>
          </p:cNvSpPr>
          <p:nvPr>
            <p:ph type="ctrTitle"/>
          </p:nvPr>
        </p:nvSpPr>
        <p:spPr>
          <a:xfrm>
            <a:off x="342899" y="734056"/>
            <a:ext cx="11530013" cy="2387600"/>
          </a:xfrm>
        </p:spPr>
        <p:txBody>
          <a:bodyPr>
            <a:noAutofit/>
          </a:bodyPr>
          <a:lstStyle/>
          <a:p>
            <a:r>
              <a:rPr lang="en-US" sz="4400" dirty="0">
                <a:solidFill>
                  <a:srgbClr val="000000"/>
                </a:solidFill>
                <a:latin typeface="Arial Black"/>
              </a:rPr>
              <a:t>Technology and AI at USC:
First Steps for New Faculty</a:t>
            </a:r>
            <a:endParaRPr lang="en-US" sz="4400" dirty="0"/>
          </a:p>
        </p:txBody>
      </p:sp>
      <p:sp>
        <p:nvSpPr>
          <p:cNvPr id="3" name="Subtitle 2">
            <a:extLst>
              <a:ext uri="{FF2B5EF4-FFF2-40B4-BE49-F238E27FC236}">
                <a16:creationId xmlns:a16="http://schemas.microsoft.com/office/drawing/2014/main" id="{7A02F5FA-39BA-88D3-FD9F-975F894BC86F}"/>
              </a:ext>
            </a:extLst>
          </p:cNvPr>
          <p:cNvSpPr>
            <a:spLocks noGrp="1"/>
          </p:cNvSpPr>
          <p:nvPr>
            <p:ph type="subTitle" idx="1"/>
          </p:nvPr>
        </p:nvSpPr>
        <p:spPr/>
        <p:txBody>
          <a:bodyPr/>
          <a:lstStyle/>
          <a:p>
            <a:r>
              <a:rPr lang="en-US"/>
              <a:t>eLearning Services and Garnet AI Foundry </a:t>
            </a:r>
          </a:p>
        </p:txBody>
      </p:sp>
    </p:spTree>
    <p:extLst>
      <p:ext uri="{BB962C8B-B14F-4D97-AF65-F5344CB8AC3E}">
        <p14:creationId xmlns:p14="http://schemas.microsoft.com/office/powerpoint/2010/main" val="2485050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BC5D0-870F-DAB8-4E48-4C1D53345342}"/>
            </a:ext>
          </a:extLst>
        </p:cNvPr>
        <p:cNvGrpSpPr/>
        <p:nvPr/>
      </p:nvGrpSpPr>
      <p:grpSpPr>
        <a:xfrm>
          <a:off x="0" y="0"/>
          <a:ext cx="0" cy="0"/>
          <a:chOff x="0" y="0"/>
          <a:chExt cx="0" cy="0"/>
        </a:xfrm>
      </p:grpSpPr>
      <p:sp>
        <p:nvSpPr>
          <p:cNvPr id="15" name="Rectangle 1">
            <a:extLst>
              <a:ext uri="{FF2B5EF4-FFF2-40B4-BE49-F238E27FC236}">
                <a16:creationId xmlns:a16="http://schemas.microsoft.com/office/drawing/2014/main" id="{F7F27DA3-0D81-5573-AD37-7D851EBBB7F2}"/>
              </a:ext>
            </a:extLst>
          </p:cNvPr>
          <p:cNvSpPr txBox="1">
            <a:spLocks noGrp="1" noChangeArrowheads="1"/>
          </p:cNvSpPr>
          <p:nvPr>
            <p:ph type="title" idx="4294967295"/>
          </p:nvPr>
        </p:nvSpPr>
        <p:spPr bwMode="auto">
          <a:xfrm>
            <a:off x="838200" y="804768"/>
            <a:ext cx="3422988" cy="446276"/>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4400" kern="1200" cap="all" baseline="0">
                <a:solidFill>
                  <a:schemeClr val="tx1"/>
                </a:solidFill>
                <a:latin typeface="Impact" panose="020B0806030902050204" pitchFamily="34" charset="0"/>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300" b="0" i="0" u="none" strike="noStrike" kern="1200" cap="all" spc="0" normalizeH="0" baseline="0" noProof="0" dirty="0">
                <a:ln>
                  <a:noFill/>
                </a:ln>
                <a:solidFill>
                  <a:srgbClr val="000000"/>
                </a:solidFill>
                <a:effectLst/>
                <a:uLnTx/>
                <a:uFillTx/>
                <a:latin typeface="Arial Black"/>
                <a:ea typeface="+mj-ea"/>
                <a:cs typeface="+mj-cs"/>
              </a:rPr>
              <a:t>Privacy &amp; Ethics </a:t>
            </a:r>
          </a:p>
        </p:txBody>
      </p:sp>
      <p:sp>
        <p:nvSpPr>
          <p:cNvPr id="7" name="Rectangle 6">
            <a:extLst>
              <a:ext uri="{FF2B5EF4-FFF2-40B4-BE49-F238E27FC236}">
                <a16:creationId xmlns:a16="http://schemas.microsoft.com/office/drawing/2014/main" id="{2734CDAA-8A09-3979-61F8-3741F9E13BB7}"/>
              </a:ext>
            </a:extLst>
          </p:cNvPr>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pic>
        <p:nvPicPr>
          <p:cNvPr id="9" name="Picture Placeholder 32" descr="Minimal line icon of a user profile with a small lock (privacy/FERPA), single-color, centered on white background.">
            <a:extLst>
              <a:ext uri="{FF2B5EF4-FFF2-40B4-BE49-F238E27FC236}">
                <a16:creationId xmlns:a16="http://schemas.microsoft.com/office/drawing/2014/main" id="{B35FEC87-0000-0000-0000-000000000000}"/>
              </a:ext>
            </a:extLst>
          </p:cNvPr>
          <p:cNvPicPr>
            <a:picLocks noChangeAspect="1"/>
          </p:cNvPicPr>
          <p:nvPr/>
        </p:nvPicPr>
        <p:blipFill>
          <a:blip r:embed="rId2"/>
          <a:srcRect l="4492" t="3079" r="10546" b="9384"/>
          <a:stretch>
            <a:fillRect/>
          </a:stretch>
        </p:blipFill>
        <p:spPr>
          <a:xfrm>
            <a:off x="685800" y="1801787"/>
            <a:ext cx="2256296" cy="1546559"/>
          </a:xfrm>
          <a:prstGeom prst="rect">
            <a:avLst/>
          </a:prstGeom>
        </p:spPr>
      </p:pic>
      <p:sp>
        <p:nvSpPr>
          <p:cNvPr id="20" name="TextBox 19">
            <a:extLst>
              <a:ext uri="{FF2B5EF4-FFF2-40B4-BE49-F238E27FC236}">
                <a16:creationId xmlns:a16="http://schemas.microsoft.com/office/drawing/2014/main" id="{F8CCE776-C8E4-4522-1C0A-AB3F9CE8D3F2}"/>
              </a:ext>
            </a:extLst>
          </p:cNvPr>
          <p:cNvSpPr txBox="1"/>
          <p:nvPr/>
        </p:nvSpPr>
        <p:spPr>
          <a:xfrm>
            <a:off x="538200" y="3631677"/>
            <a:ext cx="2551495" cy="523220"/>
          </a:xfrm>
          <a:prstGeom prst="rect">
            <a:avLst/>
          </a:prstGeom>
          <a:noFill/>
        </p:spPr>
        <p:txBody>
          <a:bodyPr wrap="square" rtlCol="0">
            <a:normAutofit/>
          </a:bodyPr>
          <a:lstStyle/>
          <a:p>
            <a:pPr marL="0" indent="0">
              <a:buNone/>
            </a:pPr>
            <a:r>
              <a:rPr lang="en-US" sz="1400" b="0" i="0" u="none" cap="all" spc="60">
                <a:latin typeface="+mj-lt"/>
              </a:rPr>
              <a:t>PRIVACY</a:t>
            </a:r>
            <a:endParaRPr sz="1400">
              <a:latin typeface="+mj-lt"/>
            </a:endParaRPr>
          </a:p>
        </p:txBody>
      </p:sp>
      <p:sp>
        <p:nvSpPr>
          <p:cNvPr id="3" name="Content Placeholder 23">
            <a:extLst>
              <a:ext uri="{FF2B5EF4-FFF2-40B4-BE49-F238E27FC236}">
                <a16:creationId xmlns:a16="http://schemas.microsoft.com/office/drawing/2014/main" id="{19145363-EF63-8E28-1234-A08BE23BBD3A}"/>
              </a:ext>
            </a:extLst>
          </p:cNvPr>
          <p:cNvSpPr>
            <a:spLocks noGrp="1"/>
          </p:cNvSpPr>
          <p:nvPr>
            <p:ph idx="1"/>
          </p:nvPr>
        </p:nvSpPr>
        <p:spPr>
          <a:xfrm>
            <a:off x="539773" y="4282118"/>
            <a:ext cx="2551495" cy="1539041"/>
          </a:xfrm>
        </p:spPr>
        <p:txBody>
          <a:bodyPr>
            <a:normAutofit/>
          </a:bodyPr>
          <a:lstStyle/>
          <a:p>
            <a:pPr marL="228600" lvl="0" indent="-228600">
              <a:buFontTx/>
              <a:buChar char="•"/>
            </a:pPr>
            <a:r>
              <a:rPr lang="en-US" sz="1400" b="0" i="0" u="none"/>
              <a:t>Treat student data as FERPA-protected.</a:t>
            </a:r>
          </a:p>
          <a:p>
            <a:pPr marL="228600" lvl="0" indent="-228600">
              <a:buFontTx/>
              <a:buChar char="•"/>
            </a:pPr>
            <a:r>
              <a:rPr lang="en-US" sz="1400"/>
              <a:t>Mitigate risk when possible.</a:t>
            </a:r>
            <a:endParaRPr sz="1400"/>
          </a:p>
        </p:txBody>
      </p:sp>
      <p:pic>
        <p:nvPicPr>
          <p:cNvPr id="10" name="Picture Placeholder 33" descr="Minimal line icon of a shield with a check mark (security), single-color, centered on white background.">
            <a:extLst>
              <a:ext uri="{FF2B5EF4-FFF2-40B4-BE49-F238E27FC236}">
                <a16:creationId xmlns:a16="http://schemas.microsoft.com/office/drawing/2014/main" id="{9446AE67-0000-0000-0000-000000000000}"/>
              </a:ext>
            </a:extLst>
          </p:cNvPr>
          <p:cNvPicPr>
            <a:picLocks noChangeAspect="1"/>
          </p:cNvPicPr>
          <p:nvPr/>
        </p:nvPicPr>
        <p:blipFill>
          <a:blip r:embed="rId3"/>
          <a:srcRect l="7519" t="3079" r="7519" b="9384"/>
          <a:stretch>
            <a:fillRect/>
          </a:stretch>
        </p:blipFill>
        <p:spPr>
          <a:xfrm>
            <a:off x="3392469" y="1773266"/>
            <a:ext cx="2255135" cy="1546225"/>
          </a:xfrm>
          <a:prstGeom prst="rect">
            <a:avLst/>
          </a:prstGeom>
        </p:spPr>
      </p:pic>
      <p:sp>
        <p:nvSpPr>
          <p:cNvPr id="17" name="TextBox 16">
            <a:extLst>
              <a:ext uri="{FF2B5EF4-FFF2-40B4-BE49-F238E27FC236}">
                <a16:creationId xmlns:a16="http://schemas.microsoft.com/office/drawing/2014/main" id="{BBC37300-B996-716A-BE5A-5AA6A59FD142}"/>
              </a:ext>
            </a:extLst>
          </p:cNvPr>
          <p:cNvSpPr txBox="1"/>
          <p:nvPr/>
        </p:nvSpPr>
        <p:spPr>
          <a:xfrm>
            <a:off x="3422256" y="3635955"/>
            <a:ext cx="2458482" cy="523220"/>
          </a:xfrm>
          <a:prstGeom prst="rect">
            <a:avLst/>
          </a:prstGeom>
          <a:noFill/>
        </p:spPr>
        <p:txBody>
          <a:bodyPr wrap="square" rtlCol="0">
            <a:normAutofit/>
          </a:bodyPr>
          <a:lstStyle/>
          <a:p>
            <a:pPr marL="0" indent="0">
              <a:buNone/>
            </a:pPr>
            <a:r>
              <a:rPr lang="en-US" sz="1400" b="0" i="0" u="none" cap="all" spc="60">
                <a:latin typeface="+mj-lt"/>
              </a:rPr>
              <a:t>SECURITY</a:t>
            </a:r>
            <a:endParaRPr sz="1400">
              <a:latin typeface="+mj-lt"/>
            </a:endParaRPr>
          </a:p>
        </p:txBody>
      </p:sp>
      <p:sp>
        <p:nvSpPr>
          <p:cNvPr id="4" name="Content Placeholder 29">
            <a:extLst>
              <a:ext uri="{FF2B5EF4-FFF2-40B4-BE49-F238E27FC236}">
                <a16:creationId xmlns:a16="http://schemas.microsoft.com/office/drawing/2014/main" id="{37591DA2-D60E-68C1-B407-9C992F018B25}"/>
              </a:ext>
            </a:extLst>
          </p:cNvPr>
          <p:cNvSpPr txBox="1">
            <a:spLocks/>
          </p:cNvSpPr>
          <p:nvPr/>
        </p:nvSpPr>
        <p:spPr>
          <a:xfrm>
            <a:off x="3392468" y="4282119"/>
            <a:ext cx="2551495" cy="1539038"/>
          </a:xfrm>
          <a:prstGeom prst="rect">
            <a:avLst/>
          </a:prstGeom>
        </p:spPr>
        <p:txBody>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0" indent="-228600">
              <a:lnSpc>
                <a:spcPct val="110000"/>
              </a:lnSpc>
              <a:buFontTx/>
              <a:buChar char="•"/>
            </a:pPr>
            <a:r>
              <a:rPr lang="en-US" altLang="en-US" sz="1400" b="0" i="0" u="none">
                <a:solidFill>
                  <a:schemeClr val="tx1"/>
                </a:solidFill>
              </a:rPr>
              <a:t>Use approved tools; enable MFA.</a:t>
            </a:r>
            <a:endParaRPr sz="1400">
              <a:solidFill>
                <a:schemeClr val="tx1"/>
              </a:solidFill>
            </a:endParaRPr>
          </a:p>
          <a:p>
            <a:pPr marL="228600" lvl="0" indent="-228600">
              <a:lnSpc>
                <a:spcPct val="110000"/>
              </a:lnSpc>
              <a:buFontTx/>
              <a:buChar char="•"/>
            </a:pPr>
            <a:r>
              <a:rPr lang="en-US" altLang="en-US" sz="1400" b="0" i="0" u="none">
                <a:solidFill>
                  <a:schemeClr val="tx1"/>
                </a:solidFill>
              </a:rPr>
              <a:t>Don’t upload restricted docs into tools when limitations aren’t clear without speaking to leadership.</a:t>
            </a:r>
            <a:endParaRPr sz="1400">
              <a:solidFill>
                <a:schemeClr val="tx1"/>
              </a:solidFill>
            </a:endParaRPr>
          </a:p>
        </p:txBody>
      </p:sp>
      <p:pic>
        <p:nvPicPr>
          <p:cNvPr id="11" name="Picture Placeholder 35" descr="Minimal line icon of balanced scales (bias &amp; fairness), single-color, centered on white background.">
            <a:extLst>
              <a:ext uri="{FF2B5EF4-FFF2-40B4-BE49-F238E27FC236}">
                <a16:creationId xmlns:a16="http://schemas.microsoft.com/office/drawing/2014/main" id="{C1D50C68-0000-0000-0000-000000000000}"/>
              </a:ext>
            </a:extLst>
          </p:cNvPr>
          <p:cNvPicPr>
            <a:picLocks noChangeAspect="1"/>
          </p:cNvPicPr>
          <p:nvPr/>
        </p:nvPicPr>
        <p:blipFill>
          <a:blip r:embed="rId4"/>
          <a:srcRect l="7519" r="7519" b="12463"/>
          <a:stretch>
            <a:fillRect/>
          </a:stretch>
        </p:blipFill>
        <p:spPr>
          <a:xfrm>
            <a:off x="6328461" y="1773474"/>
            <a:ext cx="2255135" cy="1546225"/>
          </a:xfrm>
          <a:prstGeom prst="rect">
            <a:avLst/>
          </a:prstGeom>
        </p:spPr>
      </p:pic>
      <p:sp>
        <p:nvSpPr>
          <p:cNvPr id="18" name="TextBox 17">
            <a:extLst>
              <a:ext uri="{FF2B5EF4-FFF2-40B4-BE49-F238E27FC236}">
                <a16:creationId xmlns:a16="http://schemas.microsoft.com/office/drawing/2014/main" id="{C7BB5F44-F364-255B-D48F-60D0369C7818}"/>
              </a:ext>
            </a:extLst>
          </p:cNvPr>
          <p:cNvSpPr txBox="1"/>
          <p:nvPr/>
        </p:nvSpPr>
        <p:spPr>
          <a:xfrm>
            <a:off x="6263217" y="3635955"/>
            <a:ext cx="2521708" cy="523220"/>
          </a:xfrm>
          <a:prstGeom prst="rect">
            <a:avLst/>
          </a:prstGeom>
          <a:noFill/>
        </p:spPr>
        <p:txBody>
          <a:bodyPr wrap="square" rtlCol="0">
            <a:normAutofit/>
          </a:bodyPr>
          <a:lstStyle/>
          <a:p>
            <a:pPr marL="0" indent="0">
              <a:buNone/>
            </a:pPr>
            <a:r>
              <a:rPr lang="en-US" sz="1400" b="0" i="0" u="none" cap="all" spc="60">
                <a:latin typeface="+mj-lt"/>
              </a:rPr>
              <a:t>BIAS &amp; FAIRNESS</a:t>
            </a:r>
            <a:endParaRPr sz="1400">
              <a:latin typeface="+mj-lt"/>
            </a:endParaRPr>
          </a:p>
        </p:txBody>
      </p:sp>
      <p:sp>
        <p:nvSpPr>
          <p:cNvPr id="5" name="Content Placeholder 30">
            <a:extLst>
              <a:ext uri="{FF2B5EF4-FFF2-40B4-BE49-F238E27FC236}">
                <a16:creationId xmlns:a16="http://schemas.microsoft.com/office/drawing/2014/main" id="{2715DFC4-6244-88E0-CFA6-E49BB30C8FF3}"/>
              </a:ext>
            </a:extLst>
          </p:cNvPr>
          <p:cNvSpPr txBox="1">
            <a:spLocks/>
          </p:cNvSpPr>
          <p:nvPr/>
        </p:nvSpPr>
        <p:spPr>
          <a:xfrm>
            <a:off x="6233430" y="4282118"/>
            <a:ext cx="2551495" cy="1539039"/>
          </a:xfrm>
          <a:prstGeom prst="rect">
            <a:avLst/>
          </a:prstGeom>
        </p:spPr>
        <p:txBody>
          <a:bodyP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0" indent="-228600">
              <a:lnSpc>
                <a:spcPct val="110000"/>
              </a:lnSpc>
              <a:buFontTx/>
              <a:buChar char="•"/>
            </a:pPr>
            <a:r>
              <a:rPr lang="en-US" sz="1400" b="0" i="0" u="none">
                <a:solidFill>
                  <a:schemeClr val="tx1"/>
                </a:solidFill>
              </a:rPr>
              <a:t>Check for bias; prompt for diverse examples.</a:t>
            </a:r>
          </a:p>
        </p:txBody>
      </p:sp>
      <p:pic>
        <p:nvPicPr>
          <p:cNvPr id="12" name="Picture Placeholder 38" descr="Minimal line icon of the universal accessibility symbol (accessibility), single-color, centered on white background.">
            <a:extLst>
              <a:ext uri="{FF2B5EF4-FFF2-40B4-BE49-F238E27FC236}">
                <a16:creationId xmlns:a16="http://schemas.microsoft.com/office/drawing/2014/main" id="{F4FCC1BC-0000-0000-0000-000000000000}"/>
              </a:ext>
            </a:extLst>
          </p:cNvPr>
          <p:cNvPicPr>
            <a:picLocks noChangeAspect="1"/>
          </p:cNvPicPr>
          <p:nvPr/>
        </p:nvPicPr>
        <p:blipFill>
          <a:blip r:embed="rId5"/>
          <a:srcRect l="7519" t="3079" r="7519" b="9384"/>
          <a:stretch>
            <a:fillRect/>
          </a:stretch>
        </p:blipFill>
        <p:spPr>
          <a:xfrm>
            <a:off x="9182430" y="1772932"/>
            <a:ext cx="2256296" cy="1546559"/>
          </a:xfrm>
          <a:prstGeom prst="rect">
            <a:avLst/>
          </a:prstGeom>
        </p:spPr>
      </p:pic>
      <p:sp>
        <p:nvSpPr>
          <p:cNvPr id="19" name="TextBox 18">
            <a:extLst>
              <a:ext uri="{FF2B5EF4-FFF2-40B4-BE49-F238E27FC236}">
                <a16:creationId xmlns:a16="http://schemas.microsoft.com/office/drawing/2014/main" id="{3BDFBEF1-DB67-9725-9DA0-126010026321}"/>
              </a:ext>
            </a:extLst>
          </p:cNvPr>
          <p:cNvSpPr txBox="1"/>
          <p:nvPr/>
        </p:nvSpPr>
        <p:spPr>
          <a:xfrm>
            <a:off x="9167405" y="3631677"/>
            <a:ext cx="2360239" cy="523220"/>
          </a:xfrm>
          <a:prstGeom prst="rect">
            <a:avLst/>
          </a:prstGeom>
          <a:noFill/>
        </p:spPr>
        <p:txBody>
          <a:bodyPr wrap="square" rtlCol="0">
            <a:normAutofit/>
          </a:bodyPr>
          <a:lstStyle/>
          <a:p>
            <a:pPr marL="0" indent="0">
              <a:buNone/>
            </a:pPr>
            <a:r>
              <a:rPr lang="en-US" sz="1400" b="0" i="0" u="none" cap="all" spc="60">
                <a:latin typeface="+mj-lt"/>
              </a:rPr>
              <a:t>ACCESSIBILITY</a:t>
            </a:r>
            <a:endParaRPr sz="1400">
              <a:latin typeface="+mj-lt"/>
            </a:endParaRPr>
          </a:p>
        </p:txBody>
      </p:sp>
      <p:sp>
        <p:nvSpPr>
          <p:cNvPr id="6" name="Content Placeholder 31">
            <a:extLst>
              <a:ext uri="{FF2B5EF4-FFF2-40B4-BE49-F238E27FC236}">
                <a16:creationId xmlns:a16="http://schemas.microsoft.com/office/drawing/2014/main" id="{8CBA4473-76DB-E8F5-9E22-B7AAE0977770}"/>
              </a:ext>
            </a:extLst>
          </p:cNvPr>
          <p:cNvSpPr txBox="1">
            <a:spLocks/>
          </p:cNvSpPr>
          <p:nvPr/>
        </p:nvSpPr>
        <p:spPr>
          <a:xfrm>
            <a:off x="9167405" y="4282119"/>
            <a:ext cx="2551495" cy="1539040"/>
          </a:xfrm>
          <a:prstGeom prst="rect">
            <a:avLst/>
          </a:prstGeom>
        </p:spPr>
        <p:txBody>
          <a:bodyP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0" indent="-228600">
              <a:lnSpc>
                <a:spcPct val="110000"/>
              </a:lnSpc>
              <a:buFontTx/>
              <a:buChar char="•"/>
            </a:pPr>
            <a:r>
              <a:rPr lang="en-US" sz="1400" b="0" i="0" u="none">
                <a:solidFill>
                  <a:schemeClr val="tx1"/>
                </a:solidFill>
              </a:rPr>
              <a:t>Ask for plain language; verify accessibility.</a:t>
            </a:r>
          </a:p>
          <a:p>
            <a:pPr marL="228600" lvl="0" indent="-228600">
              <a:lnSpc>
                <a:spcPct val="110000"/>
              </a:lnSpc>
              <a:buFontTx/>
              <a:buChar char="•"/>
            </a:pPr>
            <a:r>
              <a:rPr lang="en-US" sz="1400">
                <a:solidFill>
                  <a:schemeClr val="tx1"/>
                </a:solidFill>
              </a:rPr>
              <a:t>Check final outputs against.</a:t>
            </a:r>
            <a:endParaRPr sz="1400">
              <a:solidFill>
                <a:schemeClr val="tx1"/>
              </a:solidFill>
            </a:endParaRPr>
          </a:p>
        </p:txBody>
      </p:sp>
    </p:spTree>
    <p:extLst>
      <p:ext uri="{BB962C8B-B14F-4D97-AF65-F5344CB8AC3E}">
        <p14:creationId xmlns:p14="http://schemas.microsoft.com/office/powerpoint/2010/main" val="179923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D63D2-B798-97F4-CE47-BE21D0E60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4801-73CF-E073-158E-BBFF5A5DD03F}"/>
              </a:ext>
            </a:extLst>
          </p:cNvPr>
          <p:cNvSpPr>
            <a:spLocks noGrp="1"/>
          </p:cNvSpPr>
          <p:nvPr>
            <p:ph type="title"/>
          </p:nvPr>
        </p:nvSpPr>
        <p:spPr/>
        <p:txBody>
          <a:bodyPr>
            <a:normAutofit/>
          </a:bodyPr>
          <a:lstStyle/>
          <a:p>
            <a:r>
              <a:rPr lang="en-US" sz="2300" dirty="0">
                <a:solidFill>
                  <a:srgbClr val="000000"/>
                </a:solidFill>
                <a:latin typeface="Arial Black"/>
              </a:rPr>
              <a:t>How to Access USC ChatGPT Edu </a:t>
            </a:r>
          </a:p>
        </p:txBody>
      </p:sp>
      <p:sp>
        <p:nvSpPr>
          <p:cNvPr id="3" name="Rectangle 2">
            <a:extLst>
              <a:ext uri="{FF2B5EF4-FFF2-40B4-BE49-F238E27FC236}">
                <a16:creationId xmlns:a16="http://schemas.microsoft.com/office/drawing/2014/main" id="{8E9548BA-A5D0-9702-A578-9AC4C2DA1194}"/>
              </a:ext>
            </a:extLst>
          </p:cNvPr>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
        <p:nvSpPr>
          <p:cNvPr id="7" name="Rectangle 1">
            <a:extLst>
              <a:ext uri="{FF2B5EF4-FFF2-40B4-BE49-F238E27FC236}">
                <a16:creationId xmlns:a16="http://schemas.microsoft.com/office/drawing/2014/main" id="{27056B9F-4B44-03DB-6813-5C621215DB44}"/>
              </a:ext>
            </a:extLst>
          </p:cNvPr>
          <p:cNvSpPr>
            <a:spLocks noGrp="1" noChangeArrowheads="1"/>
          </p:cNvSpPr>
          <p:nvPr>
            <p:ph idx="1"/>
          </p:nvPr>
        </p:nvSpPr>
        <p:spPr bwMode="auto">
          <a:xfrm>
            <a:off x="307377" y="1895504"/>
            <a:ext cx="11884817" cy="386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274320" indent="-274320" eaLnBrk="0" hangingPunct="0">
              <a:lnSpc>
                <a:spcPct val="100000"/>
              </a:lnSpc>
              <a:spcBef>
                <a:spcPts val="400"/>
              </a:spcBef>
              <a:spcAft>
                <a:spcPts val="1200"/>
              </a:spcAft>
              <a:buFont typeface="+mj-lt"/>
              <a:buAutoNum type="arabicPeriod"/>
            </a:pPr>
            <a:r>
              <a:rPr lang="en-US" sz="2400">
                <a:latin typeface="Arial"/>
                <a:cs typeface="Arial"/>
              </a:rPr>
              <a:t> </a:t>
            </a:r>
            <a:r>
              <a:rPr lang="en-US" sz="2400">
                <a:effectLst/>
                <a:latin typeface="Arial"/>
                <a:cs typeface="Arial"/>
              </a:rPr>
              <a:t>Go to </a:t>
            </a:r>
            <a:r>
              <a:rPr lang="en-US" sz="2400">
                <a:solidFill>
                  <a:schemeClr val="tx2"/>
                </a:solidFill>
                <a:effectLst/>
                <a:latin typeface="Arial"/>
                <a:cs typeface="Arial"/>
              </a:rPr>
              <a:t>https://</a:t>
            </a:r>
            <a:r>
              <a:rPr lang="en-US" sz="2400" err="1">
                <a:solidFill>
                  <a:schemeClr val="tx2"/>
                </a:solidFill>
                <a:effectLst/>
                <a:latin typeface="Arial"/>
                <a:cs typeface="Arial"/>
              </a:rPr>
              <a:t>go.sc.edu</a:t>
            </a:r>
            <a:r>
              <a:rPr lang="en-US" sz="2400">
                <a:solidFill>
                  <a:schemeClr val="tx2"/>
                </a:solidFill>
                <a:effectLst/>
                <a:latin typeface="Arial"/>
                <a:cs typeface="Arial"/>
              </a:rPr>
              <a:t>/</a:t>
            </a:r>
            <a:r>
              <a:rPr lang="en-US" sz="2400" err="1">
                <a:solidFill>
                  <a:schemeClr val="tx2"/>
                </a:solidFill>
                <a:effectLst/>
                <a:latin typeface="Arial"/>
                <a:cs typeface="Arial"/>
              </a:rPr>
              <a:t>chatgptlogin</a:t>
            </a:r>
            <a:r>
              <a:rPr lang="en-US" sz="2400">
                <a:latin typeface="Arial"/>
                <a:cs typeface="Arial"/>
              </a:rPr>
              <a:t> </a:t>
            </a:r>
            <a:r>
              <a:rPr lang="en-US" sz="2400">
                <a:effectLst/>
                <a:latin typeface="Arial"/>
                <a:cs typeface="Arial"/>
              </a:rPr>
              <a:t>or </a:t>
            </a:r>
            <a:r>
              <a:rPr lang="en-US" sz="2400" err="1">
                <a:effectLst/>
                <a:latin typeface="Arial"/>
                <a:cs typeface="Arial"/>
              </a:rPr>
              <a:t>chatgpt.com</a:t>
            </a:r>
            <a:r>
              <a:rPr lang="en-US" sz="2400">
                <a:effectLst/>
                <a:latin typeface="Arial"/>
                <a:cs typeface="Arial"/>
              </a:rPr>
              <a:t> and select Log in</a:t>
            </a:r>
          </a:p>
          <a:p>
            <a:pPr marL="274320" indent="-274320" eaLnBrk="0" hangingPunct="0">
              <a:lnSpc>
                <a:spcPct val="100000"/>
              </a:lnSpc>
              <a:spcBef>
                <a:spcPts val="400"/>
              </a:spcBef>
              <a:spcAft>
                <a:spcPts val="1200"/>
              </a:spcAft>
              <a:buFont typeface="+mj-lt"/>
              <a:buAutoNum type="arabicPeriod"/>
            </a:pPr>
            <a:r>
              <a:rPr lang="en-US" sz="2400">
                <a:latin typeface="Arial"/>
                <a:cs typeface="Arial"/>
              </a:rPr>
              <a:t> </a:t>
            </a:r>
            <a:r>
              <a:rPr lang="en-US" sz="2400">
                <a:effectLst/>
                <a:latin typeface="Arial"/>
                <a:cs typeface="Arial"/>
              </a:rPr>
              <a:t>Use your USC email ending with @</a:t>
            </a:r>
            <a:r>
              <a:rPr lang="en-US" sz="2400" err="1">
                <a:effectLst/>
                <a:latin typeface="Arial"/>
                <a:cs typeface="Arial"/>
              </a:rPr>
              <a:t>email.sc.edu</a:t>
            </a:r>
            <a:r>
              <a:rPr lang="en-US" sz="2400">
                <a:effectLst/>
                <a:latin typeface="Arial"/>
                <a:cs typeface="Arial"/>
              </a:rPr>
              <a:t>, @</a:t>
            </a:r>
            <a:r>
              <a:rPr lang="en-US" sz="2400" err="1">
                <a:effectLst/>
                <a:latin typeface="Arial"/>
                <a:cs typeface="Arial"/>
              </a:rPr>
              <a:t>mailbox.sc.edu</a:t>
            </a:r>
            <a:r>
              <a:rPr lang="en-US" sz="2400">
                <a:effectLst/>
                <a:latin typeface="Arial"/>
                <a:cs typeface="Arial"/>
              </a:rPr>
              <a:t>, or @</a:t>
            </a:r>
            <a:r>
              <a:rPr lang="en-US" sz="2400" err="1">
                <a:effectLst/>
                <a:latin typeface="Arial"/>
                <a:cs typeface="Arial"/>
              </a:rPr>
              <a:t>sc.edu</a:t>
            </a:r>
            <a:endParaRPr lang="en-US" sz="2400">
              <a:effectLst/>
              <a:latin typeface="Arial"/>
              <a:cs typeface="Arial"/>
            </a:endParaRPr>
          </a:p>
          <a:p>
            <a:pPr marL="274320" indent="-274320" eaLnBrk="0" hangingPunct="0">
              <a:lnSpc>
                <a:spcPct val="100000"/>
              </a:lnSpc>
              <a:spcBef>
                <a:spcPts val="400"/>
              </a:spcBef>
              <a:spcAft>
                <a:spcPts val="1200"/>
              </a:spcAft>
              <a:buFont typeface="+mj-lt"/>
              <a:buAutoNum type="arabicPeriod"/>
            </a:pPr>
            <a:r>
              <a:rPr lang="en-US" sz="2400">
                <a:latin typeface="Arial"/>
                <a:cs typeface="Arial"/>
              </a:rPr>
              <a:t> </a:t>
            </a:r>
            <a:r>
              <a:rPr lang="en-US" sz="2400">
                <a:effectLst/>
                <a:latin typeface="Arial"/>
                <a:cs typeface="Arial"/>
              </a:rPr>
              <a:t>Choose the "</a:t>
            </a:r>
            <a:r>
              <a:rPr lang="en-US" sz="2400" err="1">
                <a:effectLst/>
                <a:latin typeface="Arial"/>
                <a:cs typeface="Arial"/>
              </a:rPr>
              <a:t>univsouthcarolina-edu</a:t>
            </a:r>
            <a:r>
              <a:rPr lang="en-US" sz="2400">
                <a:effectLst/>
                <a:latin typeface="Arial"/>
                <a:cs typeface="Arial"/>
              </a:rPr>
              <a:t>" login method</a:t>
            </a:r>
          </a:p>
          <a:p>
            <a:pPr marL="274320" indent="-274320" eaLnBrk="0" hangingPunct="0">
              <a:lnSpc>
                <a:spcPct val="100000"/>
              </a:lnSpc>
              <a:spcBef>
                <a:spcPts val="400"/>
              </a:spcBef>
              <a:spcAft>
                <a:spcPts val="1200"/>
              </a:spcAft>
              <a:buFont typeface="+mj-lt"/>
              <a:buAutoNum type="arabicPeriod"/>
            </a:pPr>
            <a:r>
              <a:rPr lang="en-US" sz="2400">
                <a:latin typeface="Arial"/>
                <a:cs typeface="Arial"/>
              </a:rPr>
              <a:t> </a:t>
            </a:r>
            <a:r>
              <a:rPr lang="en-US" sz="2400">
                <a:effectLst/>
                <a:latin typeface="Arial"/>
                <a:cs typeface="Arial"/>
              </a:rPr>
              <a:t>Enter your USC username and password on the CAS page</a:t>
            </a:r>
          </a:p>
          <a:p>
            <a:pPr marL="274320" indent="-274320" eaLnBrk="0" hangingPunct="0">
              <a:lnSpc>
                <a:spcPct val="100000"/>
              </a:lnSpc>
              <a:spcBef>
                <a:spcPts val="400"/>
              </a:spcBef>
              <a:spcAft>
                <a:spcPts val="1200"/>
              </a:spcAft>
              <a:buFont typeface="+mj-lt"/>
              <a:buAutoNum type="arabicPeriod"/>
            </a:pPr>
            <a:r>
              <a:rPr lang="en-US" sz="2400">
                <a:latin typeface="Arial"/>
                <a:cs typeface="Arial"/>
              </a:rPr>
              <a:t> </a:t>
            </a:r>
            <a:r>
              <a:rPr lang="en-US" sz="2400">
                <a:effectLst/>
                <a:latin typeface="Arial"/>
                <a:cs typeface="Arial"/>
              </a:rPr>
              <a:t>Complete Duo Mobile authentication approval</a:t>
            </a:r>
          </a:p>
          <a:p>
            <a:pPr marL="274320" indent="-274320" eaLnBrk="0" hangingPunct="0">
              <a:lnSpc>
                <a:spcPct val="100000"/>
              </a:lnSpc>
              <a:spcBef>
                <a:spcPts val="400"/>
              </a:spcBef>
              <a:spcAft>
                <a:spcPts val="1200"/>
              </a:spcAft>
              <a:buFont typeface="+mj-lt"/>
              <a:buAutoNum type="arabicPeriod"/>
            </a:pPr>
            <a:r>
              <a:rPr lang="en-US" sz="2400">
                <a:latin typeface="Arial"/>
                <a:cs typeface="Arial"/>
              </a:rPr>
              <a:t> </a:t>
            </a:r>
            <a:r>
              <a:rPr lang="en-US" sz="2400">
                <a:effectLst/>
                <a:latin typeface="Arial"/>
                <a:cs typeface="Arial"/>
              </a:rPr>
              <a:t>Confirm login by seeing USC logo at bottom left</a:t>
            </a:r>
          </a:p>
          <a:p>
            <a:pPr marL="274320" indent="-274320" eaLnBrk="0" hangingPunct="0">
              <a:lnSpc>
                <a:spcPct val="100000"/>
              </a:lnSpc>
              <a:spcBef>
                <a:spcPts val="400"/>
              </a:spcBef>
              <a:spcAft>
                <a:spcPts val="1200"/>
              </a:spcAft>
              <a:buFont typeface="+mj-lt"/>
              <a:buAutoNum type="arabicPeriod"/>
            </a:pPr>
            <a:r>
              <a:rPr lang="en-US" sz="2400">
                <a:latin typeface="Arial"/>
                <a:cs typeface="Arial"/>
              </a:rPr>
              <a:t> </a:t>
            </a:r>
            <a:r>
              <a:rPr lang="en-US" sz="2400">
                <a:effectLst/>
                <a:latin typeface="Arial"/>
                <a:cs typeface="Arial"/>
              </a:rPr>
              <a:t>Follow same steps on browsers and ChatGPT app for mobile users</a:t>
            </a:r>
            <a:endParaRPr kumimoji="0" lang="en-US" altLang="en-US" sz="2400" b="0" i="0" u="none" strike="noStrike" cap="none" normalizeH="0" baseline="0">
              <a:ln>
                <a:noFill/>
              </a:ln>
              <a:effectLst/>
              <a:latin typeface="Arial"/>
              <a:cs typeface="Arial"/>
            </a:endParaRPr>
          </a:p>
        </p:txBody>
      </p:sp>
      <p:pic>
        <p:nvPicPr>
          <p:cNvPr id="8" name="Picture 7" descr="https://scprod.service-now.com/sp?id=kb_article_view&amp;sysparm_article=KB0013359">
            <a:extLst>
              <a:ext uri="{FF2B5EF4-FFF2-40B4-BE49-F238E27FC236}">
                <a16:creationId xmlns:a16="http://schemas.microsoft.com/office/drawing/2014/main" id="{39BE6ADF-E2AE-1123-20E8-57D3895C1B0B}"/>
              </a:ext>
            </a:extLst>
          </p:cNvPr>
          <p:cNvPicPr>
            <a:picLocks noChangeAspect="1"/>
          </p:cNvPicPr>
          <p:nvPr/>
        </p:nvPicPr>
        <p:blipFill>
          <a:blip r:embed="rId3"/>
          <a:stretch>
            <a:fillRect/>
          </a:stretch>
        </p:blipFill>
        <p:spPr>
          <a:xfrm>
            <a:off x="10285364" y="3125238"/>
            <a:ext cx="1575398" cy="1761296"/>
          </a:xfrm>
          <a:prstGeom prst="rect">
            <a:avLst/>
          </a:prstGeom>
        </p:spPr>
      </p:pic>
    </p:spTree>
    <p:extLst>
      <p:ext uri="{BB962C8B-B14F-4D97-AF65-F5344CB8AC3E}">
        <p14:creationId xmlns:p14="http://schemas.microsoft.com/office/powerpoint/2010/main" val="3289196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D6A7-2384-3ACE-7C9A-AB64D2BC44BB}"/>
              </a:ext>
            </a:extLst>
          </p:cNvPr>
          <p:cNvSpPr>
            <a:spLocks noGrp="1"/>
          </p:cNvSpPr>
          <p:nvPr>
            <p:ph type="title"/>
          </p:nvPr>
        </p:nvSpPr>
        <p:spPr/>
        <p:txBody>
          <a:bodyPr>
            <a:normAutofit/>
          </a:bodyPr>
          <a:lstStyle/>
          <a:p>
            <a:r>
              <a:rPr lang="en-US" sz="2300" dirty="0">
                <a:solidFill>
                  <a:srgbClr val="000000"/>
                </a:solidFill>
                <a:latin typeface="Arial Black"/>
              </a:rPr>
              <a:t>Sustainability: A Better Way to Talk about AI Use</a:t>
            </a:r>
          </a:p>
        </p:txBody>
      </p:sp>
      <p:sp>
        <p:nvSpPr>
          <p:cNvPr id="3" name="Content Placeholder 2">
            <a:extLst>
              <a:ext uri="{FF2B5EF4-FFF2-40B4-BE49-F238E27FC236}">
                <a16:creationId xmlns:a16="http://schemas.microsoft.com/office/drawing/2014/main" id="{60C50D01-8E63-7F5E-551D-049C762BF17B}"/>
              </a:ext>
            </a:extLst>
          </p:cNvPr>
          <p:cNvSpPr>
            <a:spLocks noGrp="1"/>
          </p:cNvSpPr>
          <p:nvPr>
            <p:ph idx="1"/>
          </p:nvPr>
        </p:nvSpPr>
        <p:spPr/>
        <p:txBody>
          <a:bodyPr/>
          <a:lstStyle/>
          <a:p>
            <a:pPr marL="0" indent="0">
              <a:buNone/>
            </a:pPr>
            <a:r>
              <a:rPr lang="en-US" sz="2300" cap="all">
                <a:solidFill>
                  <a:srgbClr val="000000"/>
                </a:solidFill>
                <a:latin typeface="Arial Black"/>
                <a:ea typeface="+mj-ea"/>
                <a:cs typeface="+mj-cs"/>
              </a:rPr>
              <a:t>Reframing the “3 Rs” for AI Use</a:t>
            </a:r>
          </a:p>
          <a:p>
            <a:pPr marL="0" indent="0">
              <a:buNone/>
            </a:pPr>
            <a:endParaRPr lang="en-US"/>
          </a:p>
        </p:txBody>
      </p:sp>
      <p:graphicFrame>
        <p:nvGraphicFramePr>
          <p:cNvPr id="4" name="Diagram 3" descr="Diagram showing a framework for reframing the “3 Rs” for AI use. Three overlapping circles are labeled: “Reduce: Use AI intentionally through effective prompting”; “Refine: Improve prompts instead of rerunning tools endlessly”; and “Reflect: Decide whether AI is needed at all.”">
            <a:extLst>
              <a:ext uri="{FF2B5EF4-FFF2-40B4-BE49-F238E27FC236}">
                <a16:creationId xmlns:a16="http://schemas.microsoft.com/office/drawing/2014/main" id="{F719CB83-43F4-3E6D-8461-7EF4DD7367B9}"/>
              </a:ext>
            </a:extLst>
          </p:cNvPr>
          <p:cNvGraphicFramePr/>
          <p:nvPr>
            <p:extLst>
              <p:ext uri="{D42A27DB-BD31-4B8C-83A1-F6EECF244321}">
                <p14:modId xmlns:p14="http://schemas.microsoft.com/office/powerpoint/2010/main" val="2482080495"/>
              </p:ext>
            </p:extLst>
          </p:nvPr>
        </p:nvGraphicFramePr>
        <p:xfrm>
          <a:off x="1557392" y="2097701"/>
          <a:ext cx="9374312" cy="3992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65D4CF51-F445-10BC-263B-BBAE89260D31}"/>
              </a:ext>
            </a:extLst>
          </p:cNvPr>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Tree>
    <p:extLst>
      <p:ext uri="{BB962C8B-B14F-4D97-AF65-F5344CB8AC3E}">
        <p14:creationId xmlns:p14="http://schemas.microsoft.com/office/powerpoint/2010/main" val="6011257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3CBBF-0810-6F6B-7D71-4BDACF2AAA69}"/>
              </a:ext>
            </a:extLst>
          </p:cNvPr>
          <p:cNvSpPr>
            <a:spLocks noGrp="1"/>
          </p:cNvSpPr>
          <p:nvPr>
            <p:ph type="title"/>
          </p:nvPr>
        </p:nvSpPr>
        <p:spPr/>
        <p:txBody>
          <a:bodyPr>
            <a:normAutofit/>
          </a:bodyPr>
          <a:lstStyle/>
          <a:p>
            <a:r>
              <a:rPr lang="en-US" sz="2300">
                <a:solidFill>
                  <a:srgbClr val="000000"/>
                </a:solidFill>
                <a:latin typeface="Arial Black"/>
              </a:rPr>
              <a:t>Our Commitment: The Full Picture</a:t>
            </a:r>
          </a:p>
        </p:txBody>
      </p:sp>
      <p:sp>
        <p:nvSpPr>
          <p:cNvPr id="3" name="Content Placeholder 2">
            <a:extLst>
              <a:ext uri="{FF2B5EF4-FFF2-40B4-BE49-F238E27FC236}">
                <a16:creationId xmlns:a16="http://schemas.microsoft.com/office/drawing/2014/main" id="{B6020EE5-DFE2-10DB-9FD4-0A3537FB8C5D}"/>
              </a:ext>
            </a:extLst>
          </p:cNvPr>
          <p:cNvSpPr>
            <a:spLocks noGrp="1"/>
          </p:cNvSpPr>
          <p:nvPr>
            <p:ph idx="1"/>
          </p:nvPr>
        </p:nvSpPr>
        <p:spPr/>
        <p:txBody>
          <a:bodyPr/>
          <a:lstStyle/>
          <a:p>
            <a:pPr marL="0" indent="0">
              <a:buNone/>
            </a:pPr>
            <a:r>
              <a:rPr lang="en-US" sz="2300" cap="all">
                <a:solidFill>
                  <a:srgbClr val="000000"/>
                </a:solidFill>
                <a:latin typeface="Arial Black"/>
                <a:ea typeface="+mj-ea"/>
                <a:cs typeface="+mj-cs"/>
              </a:rPr>
              <a:t>Ethical, Environmental, and Human Impacts</a:t>
            </a:r>
          </a:p>
          <a:p>
            <a:pPr marL="0" indent="0">
              <a:buNone/>
            </a:pPr>
            <a:r>
              <a:rPr lang="en-US"/>
              <a:t>The AI Educators emphasize:</a:t>
            </a:r>
          </a:p>
          <a:p>
            <a:r>
              <a:rPr lang="en-US" b="1">
                <a:solidFill>
                  <a:srgbClr val="C00000"/>
                </a:solidFill>
              </a:rPr>
              <a:t>Ethical considerations </a:t>
            </a:r>
            <a:r>
              <a:rPr lang="en-US"/>
              <a:t>(bias, transparency, responsibility)</a:t>
            </a:r>
          </a:p>
          <a:p>
            <a:r>
              <a:rPr lang="en-US" b="1">
                <a:solidFill>
                  <a:schemeClr val="accent3"/>
                </a:solidFill>
              </a:rPr>
              <a:t>Environmental costs of AI systems</a:t>
            </a:r>
          </a:p>
          <a:p>
            <a:r>
              <a:rPr lang="en-US" b="1">
                <a:solidFill>
                  <a:schemeClr val="accent5">
                    <a:lumMod val="75000"/>
                  </a:schemeClr>
                </a:solidFill>
              </a:rPr>
              <a:t>Human agency and choice</a:t>
            </a:r>
          </a:p>
          <a:p>
            <a:pPr marL="0" indent="0">
              <a:buNone/>
            </a:pPr>
            <a:r>
              <a:rPr lang="en-US"/>
              <a:t>Our Goal:</a:t>
            </a:r>
          </a:p>
          <a:p>
            <a:r>
              <a:rPr lang="en-US"/>
              <a:t>Equip students, faculty, and students with context so they can make informed decisions – not just efficient ones.</a:t>
            </a:r>
          </a:p>
          <a:p>
            <a:endParaRPr lang="en-US"/>
          </a:p>
        </p:txBody>
      </p:sp>
      <p:sp>
        <p:nvSpPr>
          <p:cNvPr id="4" name="Rectangle 3">
            <a:extLst>
              <a:ext uri="{FF2B5EF4-FFF2-40B4-BE49-F238E27FC236}">
                <a16:creationId xmlns:a16="http://schemas.microsoft.com/office/drawing/2014/main" id="{D53905CB-24FE-07B4-144A-374DCB3F0AAD}"/>
              </a:ext>
            </a:extLst>
          </p:cNvPr>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Tree>
    <p:extLst>
      <p:ext uri="{BB962C8B-B14F-4D97-AF65-F5344CB8AC3E}">
        <p14:creationId xmlns:p14="http://schemas.microsoft.com/office/powerpoint/2010/main" val="1070138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a:solidFill>
                  <a:srgbClr val="000000"/>
                </a:solidFill>
                <a:latin typeface="Arial Black"/>
              </a:rPr>
              <a:t>How the AI Educators Can Help</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
        <p:nvSpPr>
          <p:cNvPr id="5" name="TextBox 4"/>
          <p:cNvSpPr txBox="1"/>
          <p:nvPr/>
        </p:nvSpPr>
        <p:spPr>
          <a:xfrm>
            <a:off x="914400" y="1389888"/>
            <a:ext cx="5577840" cy="502920"/>
          </a:xfrm>
          <a:prstGeom prst="rect">
            <a:avLst/>
          </a:prstGeom>
          <a:noFill/>
        </p:spPr>
        <p:txBody>
          <a:bodyPr wrap="square" lIns="27432" tIns="18288" rIns="27432" bIns="18288" anchor="t">
            <a:spAutoFit/>
          </a:bodyPr>
          <a:lstStyle/>
          <a:p>
            <a:r>
              <a:rPr sz="2100" b="1">
                <a:solidFill>
                  <a:srgbClr val="73000A"/>
                </a:solidFill>
                <a:latin typeface="Arial"/>
              </a:rPr>
              <a:t>A practical partner for responsible AI adoption</a:t>
            </a:r>
          </a:p>
        </p:txBody>
      </p:sp>
      <p:sp>
        <p:nvSpPr>
          <p:cNvPr id="6" name="TextBox 5"/>
          <p:cNvSpPr txBox="1"/>
          <p:nvPr/>
        </p:nvSpPr>
        <p:spPr>
          <a:xfrm>
            <a:off x="960120" y="2057400"/>
            <a:ext cx="2377440" cy="301752"/>
          </a:xfrm>
          <a:prstGeom prst="rect">
            <a:avLst/>
          </a:prstGeom>
          <a:noFill/>
        </p:spPr>
        <p:txBody>
          <a:bodyPr wrap="square" lIns="27432" tIns="18288" rIns="27432" bIns="18288" anchor="t">
            <a:spAutoFit/>
          </a:bodyPr>
          <a:lstStyle/>
          <a:p>
            <a:r>
              <a:rPr sz="1600" b="1">
                <a:solidFill>
                  <a:srgbClr val="0D3841"/>
                </a:solidFill>
                <a:latin typeface="Arial"/>
              </a:rPr>
              <a:t>Workshops</a:t>
            </a:r>
          </a:p>
        </p:txBody>
      </p:sp>
      <p:sp>
        <p:nvSpPr>
          <p:cNvPr id="7" name="TextBox 6"/>
          <p:cNvSpPr txBox="1"/>
          <p:nvPr/>
        </p:nvSpPr>
        <p:spPr>
          <a:xfrm>
            <a:off x="3474720" y="2057400"/>
            <a:ext cx="2514600" cy="530352"/>
          </a:xfrm>
          <a:prstGeom prst="rect">
            <a:avLst/>
          </a:prstGeom>
          <a:noFill/>
        </p:spPr>
        <p:txBody>
          <a:bodyPr wrap="square" lIns="27432" tIns="18288" rIns="27432" bIns="18288" anchor="t">
            <a:spAutoFit/>
          </a:bodyPr>
          <a:lstStyle/>
          <a:p>
            <a:r>
              <a:rPr sz="1450" b="0">
                <a:solidFill>
                  <a:srgbClr val="000000"/>
                </a:solidFill>
                <a:latin typeface="Arial"/>
              </a:rPr>
              <a:t>Learn concepts, tools, and practical prompting approaches.</a:t>
            </a:r>
          </a:p>
        </p:txBody>
      </p:sp>
      <p:sp>
        <p:nvSpPr>
          <p:cNvPr id="8" name="TextBox 7"/>
          <p:cNvSpPr txBox="1"/>
          <p:nvPr/>
        </p:nvSpPr>
        <p:spPr>
          <a:xfrm>
            <a:off x="960120" y="2898648"/>
            <a:ext cx="2377440" cy="301752"/>
          </a:xfrm>
          <a:prstGeom prst="rect">
            <a:avLst/>
          </a:prstGeom>
          <a:noFill/>
        </p:spPr>
        <p:txBody>
          <a:bodyPr wrap="square" lIns="27432" tIns="18288" rIns="27432" bIns="18288" anchor="t">
            <a:spAutoFit/>
          </a:bodyPr>
          <a:lstStyle/>
          <a:p>
            <a:r>
              <a:rPr sz="1600" b="1">
                <a:solidFill>
                  <a:srgbClr val="759005"/>
                </a:solidFill>
                <a:latin typeface="Arial"/>
              </a:rPr>
              <a:t>Consultations</a:t>
            </a:r>
          </a:p>
        </p:txBody>
      </p:sp>
      <p:sp>
        <p:nvSpPr>
          <p:cNvPr id="9" name="TextBox 8"/>
          <p:cNvSpPr txBox="1"/>
          <p:nvPr/>
        </p:nvSpPr>
        <p:spPr>
          <a:xfrm>
            <a:off x="3474720" y="2898648"/>
            <a:ext cx="2514600" cy="530352"/>
          </a:xfrm>
          <a:prstGeom prst="rect">
            <a:avLst/>
          </a:prstGeom>
          <a:noFill/>
        </p:spPr>
        <p:txBody>
          <a:bodyPr wrap="square" lIns="27432" tIns="18288" rIns="27432" bIns="18288" anchor="t">
            <a:spAutoFit/>
          </a:bodyPr>
          <a:lstStyle/>
          <a:p>
            <a:r>
              <a:rPr sz="1450" b="0">
                <a:solidFill>
                  <a:srgbClr val="000000"/>
                </a:solidFill>
                <a:latin typeface="Arial"/>
              </a:rPr>
              <a:t>Talk through teaching, research, or operational use cases.</a:t>
            </a:r>
          </a:p>
        </p:txBody>
      </p:sp>
      <p:sp>
        <p:nvSpPr>
          <p:cNvPr id="10" name="TextBox 9"/>
          <p:cNvSpPr txBox="1"/>
          <p:nvPr/>
        </p:nvSpPr>
        <p:spPr>
          <a:xfrm>
            <a:off x="960120" y="3739896"/>
            <a:ext cx="2377440" cy="301752"/>
          </a:xfrm>
          <a:prstGeom prst="rect">
            <a:avLst/>
          </a:prstGeom>
          <a:noFill/>
        </p:spPr>
        <p:txBody>
          <a:bodyPr wrap="square" lIns="27432" tIns="18288" rIns="27432" bIns="18288" anchor="t">
            <a:spAutoFit/>
          </a:bodyPr>
          <a:lstStyle/>
          <a:p>
            <a:r>
              <a:rPr sz="1600" b="1">
                <a:solidFill>
                  <a:srgbClr val="3277B6"/>
                </a:solidFill>
                <a:latin typeface="Arial"/>
              </a:rPr>
              <a:t>Guides and resources</a:t>
            </a:r>
          </a:p>
        </p:txBody>
      </p:sp>
      <p:sp>
        <p:nvSpPr>
          <p:cNvPr id="11" name="TextBox 10"/>
          <p:cNvSpPr txBox="1"/>
          <p:nvPr/>
        </p:nvSpPr>
        <p:spPr>
          <a:xfrm>
            <a:off x="3474720" y="3739896"/>
            <a:ext cx="2514600" cy="530352"/>
          </a:xfrm>
          <a:prstGeom prst="rect">
            <a:avLst/>
          </a:prstGeom>
          <a:noFill/>
        </p:spPr>
        <p:txBody>
          <a:bodyPr wrap="square" lIns="27432" tIns="18288" rIns="27432" bIns="18288" anchor="t">
            <a:spAutoFit/>
          </a:bodyPr>
          <a:lstStyle/>
          <a:p>
            <a:r>
              <a:rPr sz="1450" b="0">
                <a:solidFill>
                  <a:srgbClr val="000000"/>
                </a:solidFill>
                <a:latin typeface="Arial"/>
              </a:rPr>
              <a:t>Find examples, recommendations, and training materials.</a:t>
            </a:r>
          </a:p>
        </p:txBody>
      </p:sp>
      <p:sp>
        <p:nvSpPr>
          <p:cNvPr id="12" name="TextBox 11"/>
          <p:cNvSpPr txBox="1"/>
          <p:nvPr/>
        </p:nvSpPr>
        <p:spPr>
          <a:xfrm>
            <a:off x="6080760" y="2057400"/>
            <a:ext cx="2377440" cy="301752"/>
          </a:xfrm>
          <a:prstGeom prst="rect">
            <a:avLst/>
          </a:prstGeom>
          <a:noFill/>
        </p:spPr>
        <p:txBody>
          <a:bodyPr wrap="square" lIns="27432" tIns="18288" rIns="27432" bIns="18288" anchor="t">
            <a:spAutoFit/>
          </a:bodyPr>
          <a:lstStyle/>
          <a:p>
            <a:r>
              <a:rPr sz="1600" b="1">
                <a:solidFill>
                  <a:srgbClr val="E23B38"/>
                </a:solidFill>
                <a:latin typeface="Arial"/>
              </a:rPr>
              <a:t>Custom GPT / agent support</a:t>
            </a:r>
          </a:p>
        </p:txBody>
      </p:sp>
      <p:sp>
        <p:nvSpPr>
          <p:cNvPr id="13" name="TextBox 12"/>
          <p:cNvSpPr txBox="1"/>
          <p:nvPr/>
        </p:nvSpPr>
        <p:spPr>
          <a:xfrm>
            <a:off x="8595360" y="2057400"/>
            <a:ext cx="3566160" cy="530352"/>
          </a:xfrm>
          <a:prstGeom prst="rect">
            <a:avLst/>
          </a:prstGeom>
          <a:noFill/>
        </p:spPr>
        <p:txBody>
          <a:bodyPr wrap="square" lIns="27432" tIns="18288" rIns="27432" bIns="18288" anchor="t">
            <a:spAutoFit/>
          </a:bodyPr>
          <a:lstStyle/>
          <a:p>
            <a:r>
              <a:rPr sz="1450" b="0">
                <a:solidFill>
                  <a:srgbClr val="000000"/>
                </a:solidFill>
                <a:latin typeface="Arial"/>
              </a:rPr>
              <a:t>Explore repeated workflows that may benefit from a tailored assistant.</a:t>
            </a:r>
          </a:p>
        </p:txBody>
      </p:sp>
      <p:sp>
        <p:nvSpPr>
          <p:cNvPr id="14" name="TextBox 13"/>
          <p:cNvSpPr txBox="1"/>
          <p:nvPr/>
        </p:nvSpPr>
        <p:spPr>
          <a:xfrm>
            <a:off x="6080760" y="3136391"/>
            <a:ext cx="2377440" cy="301752"/>
          </a:xfrm>
          <a:prstGeom prst="rect">
            <a:avLst/>
          </a:prstGeom>
          <a:noFill/>
        </p:spPr>
        <p:txBody>
          <a:bodyPr wrap="square" lIns="27432" tIns="18288" rIns="27432" bIns="18288" anchor="t">
            <a:spAutoFit/>
          </a:bodyPr>
          <a:lstStyle/>
          <a:p>
            <a:r>
              <a:rPr sz="1600" b="1">
                <a:solidFill>
                  <a:srgbClr val="73000A"/>
                </a:solidFill>
                <a:latin typeface="Arial"/>
              </a:rPr>
              <a:t>Tool routing</a:t>
            </a:r>
          </a:p>
        </p:txBody>
      </p:sp>
      <p:sp>
        <p:nvSpPr>
          <p:cNvPr id="15" name="TextBox 14"/>
          <p:cNvSpPr txBox="1"/>
          <p:nvPr/>
        </p:nvSpPr>
        <p:spPr>
          <a:xfrm>
            <a:off x="8595360" y="3136391"/>
            <a:ext cx="3566160" cy="530352"/>
          </a:xfrm>
          <a:prstGeom prst="rect">
            <a:avLst/>
          </a:prstGeom>
          <a:noFill/>
        </p:spPr>
        <p:txBody>
          <a:bodyPr wrap="square" lIns="27432" tIns="18288" rIns="27432" bIns="18288" anchor="t">
            <a:spAutoFit/>
          </a:bodyPr>
          <a:lstStyle/>
          <a:p>
            <a:r>
              <a:rPr sz="1450" b="0">
                <a:solidFill>
                  <a:srgbClr val="000000"/>
                </a:solidFill>
                <a:latin typeface="Arial"/>
              </a:rPr>
              <a:t>Connect with the right AI platform or practice for your goal.</a:t>
            </a:r>
          </a:p>
        </p:txBody>
      </p:sp>
      <p:sp>
        <p:nvSpPr>
          <p:cNvPr id="16" name="TextBox 15"/>
          <p:cNvSpPr txBox="1"/>
          <p:nvPr/>
        </p:nvSpPr>
        <p:spPr>
          <a:xfrm>
            <a:off x="6080760" y="4800600"/>
            <a:ext cx="4389120" cy="548640"/>
          </a:xfrm>
          <a:prstGeom prst="rect">
            <a:avLst/>
          </a:prstGeom>
          <a:noFill/>
        </p:spPr>
        <p:txBody>
          <a:bodyPr wrap="square" lIns="27432" tIns="18288" rIns="27432" bIns="18288" anchor="t">
            <a:spAutoFit/>
          </a:bodyPr>
          <a:lstStyle/>
          <a:p>
            <a:r>
              <a:rPr sz="2000" b="1">
                <a:solidFill>
                  <a:srgbClr val="0D3841"/>
                </a:solidFill>
                <a:latin typeface="Arial"/>
              </a:rPr>
              <a:t>Start with a question or workflow, not a tool name.</a:t>
            </a:r>
          </a:p>
        </p:txBody>
      </p:sp>
      <p:sp>
        <p:nvSpPr>
          <p:cNvPr id="17" name="TextBox 16"/>
          <p:cNvSpPr txBox="1"/>
          <p:nvPr/>
        </p:nvSpPr>
        <p:spPr>
          <a:xfrm>
            <a:off x="6080760" y="5376672"/>
            <a:ext cx="4389120" cy="384048"/>
          </a:xfrm>
          <a:prstGeom prst="rect">
            <a:avLst/>
          </a:prstGeom>
          <a:noFill/>
        </p:spPr>
        <p:txBody>
          <a:bodyPr wrap="square" lIns="27432" tIns="18288" rIns="27432" bIns="18288" anchor="t">
            <a:spAutoFit/>
          </a:bodyPr>
          <a:lstStyle/>
          <a:p>
            <a:r>
              <a:rPr sz="1450" b="0">
                <a:solidFill>
                  <a:srgbClr val="555555"/>
                </a:solidFill>
                <a:latin typeface="Arial"/>
              </a:rPr>
              <a:t>The AI Educators can help translate goals into safe, useful next steps.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a:solidFill>
                  <a:srgbClr val="000000"/>
                </a:solidFill>
                <a:latin typeface="Arial Black"/>
              </a:rPr>
              <a:t>Your First Three Actions After Today</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3</a:t>
            </a:r>
          </a:p>
        </p:txBody>
      </p:sp>
      <p:sp>
        <p:nvSpPr>
          <p:cNvPr id="5" name="Oval 4"/>
          <p:cNvSpPr/>
          <p:nvPr/>
        </p:nvSpPr>
        <p:spPr>
          <a:xfrm>
            <a:off x="960120" y="1874519"/>
            <a:ext cx="566928" cy="566928"/>
          </a:xfrm>
          <a:prstGeom prst="ellipse">
            <a:avLst/>
          </a:prstGeom>
          <a:solidFill>
            <a:srgbClr val="73000A"/>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900" b="1">
                <a:solidFill>
                  <a:srgbClr val="FFFFFF"/>
                </a:solidFill>
                <a:latin typeface="Arial Black"/>
              </a:rPr>
              <a:t>1</a:t>
            </a:r>
          </a:p>
        </p:txBody>
      </p:sp>
      <p:sp>
        <p:nvSpPr>
          <p:cNvPr id="6" name="TextBox 5"/>
          <p:cNvSpPr txBox="1"/>
          <p:nvPr/>
        </p:nvSpPr>
        <p:spPr>
          <a:xfrm>
            <a:off x="1737360" y="1856231"/>
            <a:ext cx="2743200" cy="384048"/>
          </a:xfrm>
          <a:prstGeom prst="rect">
            <a:avLst/>
          </a:prstGeom>
          <a:noFill/>
        </p:spPr>
        <p:txBody>
          <a:bodyPr wrap="square" lIns="27432" tIns="18288" rIns="27432" bIns="18288" anchor="t">
            <a:spAutoFit/>
          </a:bodyPr>
          <a:lstStyle/>
          <a:p>
            <a:r>
              <a:rPr sz="1700" b="1">
                <a:solidFill>
                  <a:srgbClr val="000000"/>
                </a:solidFill>
                <a:latin typeface="Arial"/>
              </a:rPr>
              <a:t>Bookmark support paths</a:t>
            </a:r>
          </a:p>
        </p:txBody>
      </p:sp>
      <p:sp>
        <p:nvSpPr>
          <p:cNvPr id="7" name="TextBox 6"/>
          <p:cNvSpPr txBox="1"/>
          <p:nvPr/>
        </p:nvSpPr>
        <p:spPr>
          <a:xfrm>
            <a:off x="1737360" y="2286000"/>
            <a:ext cx="2971800" cy="822960"/>
          </a:xfrm>
          <a:prstGeom prst="rect">
            <a:avLst/>
          </a:prstGeom>
          <a:noFill/>
        </p:spPr>
        <p:txBody>
          <a:bodyPr wrap="square" lIns="27432" tIns="18288" rIns="27432" bIns="18288" anchor="t">
            <a:spAutoFit/>
          </a:bodyPr>
          <a:lstStyle/>
          <a:p>
            <a:r>
              <a:rPr sz="1450" b="0">
                <a:solidFill>
                  <a:srgbClr val="000000"/>
                </a:solidFill>
                <a:latin typeface="Arial"/>
              </a:rPr>
              <a:t>Save academic technology and AI support pages, plus contact channels you can find again quickly.</a:t>
            </a:r>
          </a:p>
        </p:txBody>
      </p:sp>
      <p:sp>
        <p:nvSpPr>
          <p:cNvPr id="8" name="Oval 7"/>
          <p:cNvSpPr/>
          <p:nvPr/>
        </p:nvSpPr>
        <p:spPr>
          <a:xfrm>
            <a:off x="4480560" y="1874519"/>
            <a:ext cx="566928" cy="566928"/>
          </a:xfrm>
          <a:prstGeom prst="ellipse">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900" b="1">
                <a:solidFill>
                  <a:srgbClr val="FFFFFF"/>
                </a:solidFill>
                <a:latin typeface="Arial Black"/>
              </a:rPr>
              <a:t>2</a:t>
            </a:r>
          </a:p>
        </p:txBody>
      </p:sp>
      <p:sp>
        <p:nvSpPr>
          <p:cNvPr id="9" name="TextBox 8"/>
          <p:cNvSpPr txBox="1"/>
          <p:nvPr/>
        </p:nvSpPr>
        <p:spPr>
          <a:xfrm>
            <a:off x="5257800" y="1856231"/>
            <a:ext cx="2743200" cy="384048"/>
          </a:xfrm>
          <a:prstGeom prst="rect">
            <a:avLst/>
          </a:prstGeom>
          <a:noFill/>
        </p:spPr>
        <p:txBody>
          <a:bodyPr wrap="square" lIns="27432" tIns="18288" rIns="27432" bIns="18288" anchor="t">
            <a:spAutoFit/>
          </a:bodyPr>
          <a:lstStyle/>
          <a:p>
            <a:r>
              <a:rPr sz="1700" b="1">
                <a:solidFill>
                  <a:srgbClr val="000000"/>
                </a:solidFill>
                <a:latin typeface="Arial"/>
              </a:rPr>
              <a:t>Check access</a:t>
            </a:r>
          </a:p>
        </p:txBody>
      </p:sp>
      <p:sp>
        <p:nvSpPr>
          <p:cNvPr id="10" name="TextBox 9"/>
          <p:cNvSpPr txBox="1"/>
          <p:nvPr/>
        </p:nvSpPr>
        <p:spPr>
          <a:xfrm>
            <a:off x="5257800" y="2286000"/>
            <a:ext cx="2971800" cy="822960"/>
          </a:xfrm>
          <a:prstGeom prst="rect">
            <a:avLst/>
          </a:prstGeom>
          <a:noFill/>
        </p:spPr>
        <p:txBody>
          <a:bodyPr wrap="square" lIns="27432" tIns="18288" rIns="27432" bIns="18288" anchor="t">
            <a:spAutoFit/>
          </a:bodyPr>
          <a:lstStyle/>
          <a:p>
            <a:r>
              <a:rPr sz="1450" b="0">
                <a:solidFill>
                  <a:srgbClr val="000000"/>
                </a:solidFill>
                <a:latin typeface="Arial"/>
              </a:rPr>
              <a:t>Log into Blackboard, Zoom, Panopto, and USC-supported AI tools before you need them in class.</a:t>
            </a:r>
          </a:p>
        </p:txBody>
      </p:sp>
      <p:sp>
        <p:nvSpPr>
          <p:cNvPr id="11" name="Oval 10"/>
          <p:cNvSpPr/>
          <p:nvPr/>
        </p:nvSpPr>
        <p:spPr>
          <a:xfrm>
            <a:off x="8001000" y="1874519"/>
            <a:ext cx="566928" cy="566928"/>
          </a:xfrm>
          <a:prstGeom prst="ellipse">
            <a:avLst/>
          </a:prstGeom>
          <a:solidFill>
            <a:srgbClr val="759005"/>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900" b="1">
                <a:solidFill>
                  <a:srgbClr val="FFFFFF"/>
                </a:solidFill>
                <a:latin typeface="Arial Black"/>
              </a:rPr>
              <a:t>3</a:t>
            </a:r>
          </a:p>
        </p:txBody>
      </p:sp>
      <p:sp>
        <p:nvSpPr>
          <p:cNvPr id="12" name="TextBox 11"/>
          <p:cNvSpPr txBox="1"/>
          <p:nvPr/>
        </p:nvSpPr>
        <p:spPr>
          <a:xfrm>
            <a:off x="8778240" y="1856231"/>
            <a:ext cx="2743200" cy="384048"/>
          </a:xfrm>
          <a:prstGeom prst="rect">
            <a:avLst/>
          </a:prstGeom>
          <a:noFill/>
        </p:spPr>
        <p:txBody>
          <a:bodyPr wrap="square" lIns="27432" tIns="18288" rIns="27432" bIns="18288" anchor="t">
            <a:spAutoFit/>
          </a:bodyPr>
          <a:lstStyle/>
          <a:p>
            <a:r>
              <a:rPr sz="1700" b="1">
                <a:solidFill>
                  <a:srgbClr val="000000"/>
                </a:solidFill>
                <a:latin typeface="Arial"/>
              </a:rPr>
              <a:t>Request help early</a:t>
            </a:r>
          </a:p>
        </p:txBody>
      </p:sp>
      <p:sp>
        <p:nvSpPr>
          <p:cNvPr id="13" name="TextBox 12"/>
          <p:cNvSpPr txBox="1"/>
          <p:nvPr/>
        </p:nvSpPr>
        <p:spPr>
          <a:xfrm>
            <a:off x="8778240" y="2286000"/>
            <a:ext cx="2971800" cy="822960"/>
          </a:xfrm>
          <a:prstGeom prst="rect">
            <a:avLst/>
          </a:prstGeom>
          <a:noFill/>
        </p:spPr>
        <p:txBody>
          <a:bodyPr wrap="square" lIns="27432" tIns="18288" rIns="27432" bIns="18288" anchor="t">
            <a:spAutoFit/>
          </a:bodyPr>
          <a:lstStyle/>
          <a:p>
            <a:r>
              <a:rPr sz="1450" b="0">
                <a:solidFill>
                  <a:srgbClr val="000000"/>
                </a:solidFill>
                <a:latin typeface="Arial"/>
              </a:rPr>
              <a:t>Ask for guidance if you want to explore AI for course design, communication, assignments, or workflow support.</a:t>
            </a:r>
          </a:p>
        </p:txBody>
      </p:sp>
      <p:sp>
        <p:nvSpPr>
          <p:cNvPr id="14" name="TextBox 13"/>
          <p:cNvSpPr txBox="1"/>
          <p:nvPr/>
        </p:nvSpPr>
        <p:spPr>
          <a:xfrm>
            <a:off x="960120" y="4800600"/>
            <a:ext cx="9784080" cy="566928"/>
          </a:xfrm>
          <a:prstGeom prst="rect">
            <a:avLst/>
          </a:prstGeom>
          <a:noFill/>
        </p:spPr>
        <p:txBody>
          <a:bodyPr wrap="square" lIns="27432" tIns="18288" rIns="27432" bIns="18288" anchor="t">
            <a:spAutoFit/>
          </a:bodyPr>
          <a:lstStyle/>
          <a:p>
            <a:pPr algn="ctr"/>
            <a:r>
              <a:rPr sz="1900" b="1">
                <a:solidFill>
                  <a:srgbClr val="73000A"/>
                </a:solidFill>
                <a:latin typeface="Arial"/>
              </a:rPr>
              <a:t>The goal is momentum: confirm the basics now, then use campus experts for the next layer of support.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63"/>
            <a:ext cx="10515600" cy="2187986"/>
          </a:xfrm>
        </p:spPr>
        <p:txBody>
          <a:bodyPr wrap="square" lIns="27432" tIns="18288" rIns="27432" bIns="18288">
            <a:normAutofit/>
          </a:bodyPr>
          <a:lstStyle/>
          <a:p>
            <a:pPr algn="ctr"/>
            <a:r>
              <a:rPr sz="3600" b="0">
                <a:solidFill>
                  <a:srgbClr val="FFFFFF"/>
                </a:solidFill>
                <a:latin typeface="Arial Black"/>
              </a:rPr>
              <a:t>Contacts and Resources</a:t>
            </a:r>
          </a:p>
        </p:txBody>
      </p:sp>
      <p:sp>
        <p:nvSpPr>
          <p:cNvPr id="4" name="TextBox 3"/>
          <p:cNvSpPr txBox="1"/>
          <p:nvPr/>
        </p:nvSpPr>
        <p:spPr>
          <a:xfrm>
            <a:off x="844550" y="2907792"/>
            <a:ext cx="4526280" cy="406265"/>
          </a:xfrm>
          <a:prstGeom prst="rect">
            <a:avLst/>
          </a:prstGeom>
          <a:noFill/>
        </p:spPr>
        <p:txBody>
          <a:bodyPr wrap="square" lIns="27432" tIns="18288" rIns="27432" bIns="18288" anchor="t">
            <a:spAutoFit/>
          </a:bodyPr>
          <a:lstStyle/>
          <a:p>
            <a:r>
              <a:rPr sz="2400" b="1">
                <a:solidFill>
                  <a:srgbClr val="FFFFFF"/>
                </a:solidFill>
                <a:latin typeface="Arial"/>
              </a:rPr>
              <a:t>Academic technology</a:t>
            </a:r>
          </a:p>
        </p:txBody>
      </p:sp>
      <p:sp>
        <p:nvSpPr>
          <p:cNvPr id="5" name="TextBox 4"/>
          <p:cNvSpPr txBox="1"/>
          <p:nvPr/>
        </p:nvSpPr>
        <p:spPr>
          <a:xfrm>
            <a:off x="890270" y="3429000"/>
            <a:ext cx="4892040" cy="1188787"/>
          </a:xfrm>
          <a:prstGeom prst="rect">
            <a:avLst/>
          </a:prstGeom>
          <a:noFill/>
        </p:spPr>
        <p:txBody>
          <a:bodyPr wrap="square" lIns="27432" tIns="18288" rIns="27432" bIns="18288" anchor="t">
            <a:spAutoFit/>
          </a:bodyPr>
          <a:lstStyle/>
          <a:p>
            <a:pPr marL="193040" indent="-45720">
              <a:lnSpc>
                <a:spcPct val="105000"/>
              </a:lnSpc>
              <a:spcAft>
                <a:spcPts val="600"/>
              </a:spcAft>
              <a:buChar char="•"/>
            </a:pPr>
            <a:r>
              <a:rPr sz="1450" b="0" dirty="0" err="1">
                <a:solidFill>
                  <a:srgbClr val="FFFFFF"/>
                </a:solidFill>
                <a:latin typeface="Arial"/>
              </a:rPr>
              <a:t>DoIT</a:t>
            </a:r>
            <a:r>
              <a:rPr sz="1450" b="0" dirty="0">
                <a:solidFill>
                  <a:srgbClr val="FFFFFF"/>
                </a:solidFill>
                <a:latin typeface="Arial"/>
              </a:rPr>
              <a:t> IT Service Desk: 803-777-1800</a:t>
            </a:r>
            <a:endParaRPr lang="en-US" dirty="0"/>
          </a:p>
          <a:p>
            <a:pPr marL="193040" indent="-45720">
              <a:lnSpc>
                <a:spcPct val="105000"/>
              </a:lnSpc>
              <a:spcAft>
                <a:spcPts val="600"/>
              </a:spcAft>
              <a:buChar char="•"/>
            </a:pPr>
            <a:r>
              <a:rPr sz="1450" b="0">
                <a:solidFill>
                  <a:srgbClr val="FFFFFF"/>
                </a:solidFill>
                <a:latin typeface="Arial"/>
              </a:rPr>
              <a:t>Blackboard Help:</a:t>
            </a:r>
            <a:r>
              <a:rPr sz="1450" b="0" dirty="0">
                <a:solidFill>
                  <a:schemeClr val="bg1"/>
                </a:solidFill>
                <a:latin typeface="Arial"/>
              </a:rPr>
              <a:t> </a:t>
            </a:r>
            <a:r>
              <a:rPr sz="1450" b="0" dirty="0">
                <a:solidFill>
                  <a:schemeClr val="bg1"/>
                </a:solidFill>
                <a:latin typeface="Arial"/>
                <a:hlinkClick r:id="rId3">
                  <a:extLst>
                    <a:ext uri="{A12FA001-AC4F-418D-AE19-62706E023703}">
                      <ahyp:hlinkClr xmlns:ahyp="http://schemas.microsoft.com/office/drawing/2018/hyperlinkcolor" val="tx"/>
                    </a:ext>
                  </a:extLst>
                </a:hlinkClick>
              </a:rPr>
              <a:t>go.sc.edu/BlackboardHelp</a:t>
            </a:r>
            <a:endParaRPr sz="1450" b="0">
              <a:solidFill>
                <a:schemeClr val="bg1"/>
              </a:solidFill>
              <a:latin typeface="Arial"/>
              <a:cs typeface="Arial"/>
              <a:hlinkClick r:id="rId3">
                <a:extLst>
                  <a:ext uri="{A12FA001-AC4F-418D-AE19-62706E023703}">
                    <ahyp:hlinkClr xmlns:ahyp="http://schemas.microsoft.com/office/drawing/2018/hyperlinkcolor" val="tx"/>
                  </a:ext>
                </a:extLst>
              </a:hlinkClick>
            </a:endParaRPr>
          </a:p>
          <a:p>
            <a:pPr marL="193040" indent="-45720">
              <a:lnSpc>
                <a:spcPct val="105000"/>
              </a:lnSpc>
              <a:spcAft>
                <a:spcPts val="600"/>
              </a:spcAft>
              <a:buChar char="•"/>
            </a:pPr>
            <a:r>
              <a:rPr sz="1450" b="0" dirty="0">
                <a:solidFill>
                  <a:srgbClr val="FFFFFF"/>
                </a:solidFill>
                <a:latin typeface="Arial"/>
              </a:rPr>
              <a:t>Zoom &amp; Panopto resources through </a:t>
            </a:r>
            <a:r>
              <a:rPr sz="1450" b="0" dirty="0" err="1">
                <a:solidFill>
                  <a:srgbClr val="FFFFFF"/>
                </a:solidFill>
                <a:latin typeface="Arial"/>
              </a:rPr>
              <a:t>DoIT</a:t>
            </a:r>
            <a:endParaRPr sz="1450" b="0" dirty="0" err="1">
              <a:solidFill>
                <a:srgbClr val="FFFFFF"/>
              </a:solidFill>
              <a:latin typeface="Arial"/>
              <a:cs typeface="Arial"/>
            </a:endParaRPr>
          </a:p>
          <a:p>
            <a:pPr marL="193040" indent="-45720">
              <a:lnSpc>
                <a:spcPct val="105000"/>
              </a:lnSpc>
              <a:spcAft>
                <a:spcPts val="600"/>
              </a:spcAft>
              <a:buChar char="•"/>
            </a:pPr>
            <a:r>
              <a:rPr lang="en-US" sz="1450" dirty="0">
                <a:solidFill>
                  <a:schemeClr val="bg1"/>
                </a:solidFill>
                <a:latin typeface="Arial"/>
                <a:hlinkClick r:id="rId4">
                  <a:extLst>
                    <a:ext uri="{A12FA001-AC4F-418D-AE19-62706E023703}">
                      <ahyp:hlinkClr xmlns:ahyp="http://schemas.microsoft.com/office/drawing/2018/hyperlinkcolor" val="tx"/>
                    </a:ext>
                  </a:extLst>
                </a:hlinkClick>
              </a:rPr>
              <a:t>eLearning Services workshops</a:t>
            </a:r>
            <a:r>
              <a:rPr sz="1450" b="0" dirty="0">
                <a:solidFill>
                  <a:schemeClr val="bg1"/>
                </a:solidFill>
                <a:latin typeface="Arial"/>
              </a:rPr>
              <a:t> </a:t>
            </a:r>
            <a:r>
              <a:rPr sz="1450" b="0">
                <a:solidFill>
                  <a:srgbClr val="FFFFFF"/>
                </a:solidFill>
                <a:latin typeface="Arial"/>
              </a:rPr>
              <a:t>and</a:t>
            </a:r>
            <a:r>
              <a:rPr lang="en-US" sz="1450" dirty="0">
                <a:solidFill>
                  <a:srgbClr val="FFFFFF"/>
                </a:solidFill>
                <a:latin typeface="Arial"/>
              </a:rPr>
              <a:t> </a:t>
            </a:r>
            <a:r>
              <a:rPr sz="1450" b="0">
                <a:solidFill>
                  <a:srgbClr val="FFFFFF"/>
                </a:solidFill>
                <a:latin typeface="Arial"/>
              </a:rPr>
              <a:t>support pathways</a:t>
            </a:r>
            <a:endParaRPr sz="1450" b="0">
              <a:solidFill>
                <a:srgbClr val="FFFFFF"/>
              </a:solidFill>
              <a:latin typeface="Arial"/>
              <a:cs typeface="Arial"/>
            </a:endParaRPr>
          </a:p>
        </p:txBody>
      </p:sp>
      <p:sp>
        <p:nvSpPr>
          <p:cNvPr id="6" name="TextBox 5"/>
          <p:cNvSpPr txBox="1"/>
          <p:nvPr/>
        </p:nvSpPr>
        <p:spPr>
          <a:xfrm>
            <a:off x="6285230" y="2907792"/>
            <a:ext cx="4526280" cy="406265"/>
          </a:xfrm>
          <a:prstGeom prst="rect">
            <a:avLst/>
          </a:prstGeom>
          <a:noFill/>
        </p:spPr>
        <p:txBody>
          <a:bodyPr wrap="square" lIns="27432" tIns="18288" rIns="27432" bIns="18288" anchor="t">
            <a:spAutoFit/>
          </a:bodyPr>
          <a:lstStyle/>
          <a:p>
            <a:r>
              <a:rPr sz="2400" b="1">
                <a:solidFill>
                  <a:srgbClr val="FFFFFF"/>
                </a:solidFill>
                <a:latin typeface="Arial"/>
              </a:rPr>
              <a:t>AI resources</a:t>
            </a:r>
          </a:p>
        </p:txBody>
      </p:sp>
      <p:sp>
        <p:nvSpPr>
          <p:cNvPr id="7" name="TextBox 6"/>
          <p:cNvSpPr txBox="1"/>
          <p:nvPr/>
        </p:nvSpPr>
        <p:spPr>
          <a:xfrm>
            <a:off x="6330950" y="3429000"/>
            <a:ext cx="4709160" cy="2057400"/>
          </a:xfrm>
          <a:prstGeom prst="rect">
            <a:avLst/>
          </a:prstGeom>
          <a:noFill/>
        </p:spPr>
        <p:txBody>
          <a:bodyPr wrap="square" lIns="27432" tIns="18288" rIns="27432" bIns="18288" anchor="t">
            <a:spAutoFit/>
          </a:bodyPr>
          <a:lstStyle/>
          <a:p>
            <a:pPr marL="193357" indent="-46037">
              <a:lnSpc>
                <a:spcPct val="105000"/>
              </a:lnSpc>
              <a:spcAft>
                <a:spcPts val="600"/>
              </a:spcAft>
              <a:buChar char="•"/>
            </a:pPr>
            <a:r>
              <a:rPr sz="1450" b="0">
                <a:solidFill>
                  <a:srgbClr val="FFFFFF"/>
                </a:solidFill>
                <a:latin typeface="Arial"/>
              </a:rPr>
              <a:t>Garnet AI Foundry</a:t>
            </a:r>
          </a:p>
          <a:p>
            <a:pPr marL="193357" indent="-46037">
              <a:lnSpc>
                <a:spcPct val="105000"/>
              </a:lnSpc>
              <a:spcAft>
                <a:spcPts val="600"/>
              </a:spcAft>
              <a:buChar char="•"/>
            </a:pPr>
            <a:r>
              <a:rPr sz="1450" b="0">
                <a:solidFill>
                  <a:srgbClr val="FFFFFF"/>
                </a:solidFill>
                <a:latin typeface="Arial"/>
              </a:rPr>
              <a:t>AI Educators workshops and consultations</a:t>
            </a:r>
          </a:p>
          <a:p>
            <a:pPr marL="193357" indent="-46037">
              <a:lnSpc>
                <a:spcPct val="105000"/>
              </a:lnSpc>
              <a:spcAft>
                <a:spcPts val="600"/>
              </a:spcAft>
              <a:buChar char="•"/>
            </a:pPr>
            <a:r>
              <a:rPr sz="1450" b="0">
                <a:solidFill>
                  <a:srgbClr val="FFFFFF"/>
                </a:solidFill>
                <a:latin typeface="Arial"/>
              </a:rPr>
              <a:t>USC-supported AI tool guidance</a:t>
            </a:r>
          </a:p>
          <a:p>
            <a:pPr marL="193357" indent="-46037">
              <a:lnSpc>
                <a:spcPct val="105000"/>
              </a:lnSpc>
              <a:spcAft>
                <a:spcPts val="600"/>
              </a:spcAft>
              <a:buChar char="•"/>
            </a:pPr>
            <a:r>
              <a:rPr sz="1450" b="0">
                <a:solidFill>
                  <a:srgbClr val="FFFFFF"/>
                </a:solidFill>
                <a:latin typeface="Arial"/>
              </a:rPr>
              <a:t>One-page guide: share final link with participants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0524A-233A-8A41-572E-6510A264D46A}"/>
              </a:ext>
            </a:extLst>
          </p:cNvPr>
          <p:cNvSpPr>
            <a:spLocks noGrp="1"/>
          </p:cNvSpPr>
          <p:nvPr>
            <p:ph type="title"/>
          </p:nvPr>
        </p:nvSpPr>
        <p:spPr/>
        <p:txBody>
          <a:bodyPr/>
          <a:lstStyle/>
          <a:p>
            <a:r>
              <a:rPr lang="en-US" dirty="0">
                <a:solidFill>
                  <a:srgbClr val="000000"/>
                </a:solidFill>
                <a:latin typeface="Arial Black"/>
              </a:rPr>
              <a:t>What New Faculty Need to Know First</a:t>
            </a:r>
            <a:endParaRPr lang="en-US" dirty="0"/>
          </a:p>
        </p:txBody>
      </p:sp>
      <p:sp>
        <p:nvSpPr>
          <p:cNvPr id="4" name="Content Placeholder 3">
            <a:extLst>
              <a:ext uri="{FF2B5EF4-FFF2-40B4-BE49-F238E27FC236}">
                <a16:creationId xmlns:a16="http://schemas.microsoft.com/office/drawing/2014/main" id="{2F80EA59-9C63-731D-89E5-A6B1218FC1A0}"/>
              </a:ext>
            </a:extLst>
          </p:cNvPr>
          <p:cNvSpPr>
            <a:spLocks noGrp="1"/>
          </p:cNvSpPr>
          <p:nvPr>
            <p:ph sz="half" idx="1"/>
          </p:nvPr>
        </p:nvSpPr>
        <p:spPr/>
        <p:txBody>
          <a:bodyPr>
            <a:normAutofit lnSpcReduction="10000"/>
          </a:bodyPr>
          <a:lstStyle/>
          <a:p>
            <a:pPr marL="240030" indent="-57150">
              <a:lnSpc>
                <a:spcPct val="105000"/>
              </a:lnSpc>
              <a:spcAft>
                <a:spcPts val="600"/>
              </a:spcAft>
            </a:pPr>
            <a:r>
              <a:rPr lang="en-US">
                <a:solidFill>
                  <a:srgbClr val="000000"/>
                </a:solidFill>
              </a:rPr>
              <a:t>Know what each core tool is for and when students will encounter it</a:t>
            </a:r>
          </a:p>
          <a:p>
            <a:pPr marL="240030" indent="-57150">
              <a:lnSpc>
                <a:spcPct val="105000"/>
              </a:lnSpc>
              <a:spcAft>
                <a:spcPts val="600"/>
              </a:spcAft>
            </a:pPr>
            <a:r>
              <a:rPr lang="en-US">
                <a:solidFill>
                  <a:srgbClr val="000000"/>
                </a:solidFill>
              </a:rPr>
              <a:t>Confirm access before the semester pace accelerates</a:t>
            </a:r>
          </a:p>
          <a:p>
            <a:pPr marL="240030" indent="-57150">
              <a:lnSpc>
                <a:spcPct val="105000"/>
              </a:lnSpc>
              <a:spcAft>
                <a:spcPts val="600"/>
              </a:spcAft>
            </a:pPr>
            <a:r>
              <a:rPr lang="en-US">
                <a:solidFill>
                  <a:srgbClr val="000000"/>
                </a:solidFill>
              </a:rPr>
              <a:t>Use the right support pathway instead of troubleshooting alone</a:t>
            </a:r>
          </a:p>
        </p:txBody>
      </p:sp>
      <p:sp>
        <p:nvSpPr>
          <p:cNvPr id="5" name="Content Placeholder 4">
            <a:extLst>
              <a:ext uri="{FF2B5EF4-FFF2-40B4-BE49-F238E27FC236}">
                <a16:creationId xmlns:a16="http://schemas.microsoft.com/office/drawing/2014/main" id="{4327125D-9F9D-CD05-8D7B-27FE129681D1}"/>
              </a:ext>
            </a:extLst>
          </p:cNvPr>
          <p:cNvSpPr>
            <a:spLocks noGrp="1"/>
          </p:cNvSpPr>
          <p:nvPr>
            <p:ph sz="half" idx="2"/>
          </p:nvPr>
        </p:nvSpPr>
        <p:spPr/>
        <p:txBody>
          <a:bodyPr>
            <a:normAutofit lnSpcReduction="10000"/>
          </a:bodyPr>
          <a:lstStyle/>
          <a:p>
            <a:r>
              <a:rPr lang="en-US" err="1">
                <a:solidFill>
                  <a:srgbClr val="000000"/>
                </a:solidFill>
              </a:rPr>
              <a:t>DoIT</a:t>
            </a:r>
            <a:r>
              <a:rPr lang="en-US">
                <a:solidFill>
                  <a:srgbClr val="000000"/>
                </a:solidFill>
              </a:rPr>
              <a:t>, eLearning Services, CTE, and the AI Educators can connect you to the right resource for course setup, communication, classroom technology, and responsible AI use.</a:t>
            </a:r>
          </a:p>
        </p:txBody>
      </p:sp>
      <p:sp>
        <p:nvSpPr>
          <p:cNvPr id="6" name="Rectangle 5">
            <a:extLst>
              <a:ext uri="{FF2B5EF4-FFF2-40B4-BE49-F238E27FC236}">
                <a16:creationId xmlns:a16="http://schemas.microsoft.com/office/drawing/2014/main" id="{B4BDE4BD-F5F6-FC9E-4902-DF0EB3338F4C}"/>
              </a:ext>
              <a:ext uri="{C183D7F6-B498-43B3-948B-1728B52AA6E4}">
                <adec:decorative xmlns:adec="http://schemas.microsoft.com/office/drawing/2017/decorative" val="1"/>
              </a:ext>
            </a:extLst>
          </p:cNvPr>
          <p:cNvSpPr/>
          <p:nvPr/>
        </p:nvSpPr>
        <p:spPr>
          <a:xfrm>
            <a:off x="6065521" y="1825625"/>
            <a:ext cx="45719" cy="4178698"/>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a:extLst>
              <a:ext uri="{FF2B5EF4-FFF2-40B4-BE49-F238E27FC236}">
                <a16:creationId xmlns:a16="http://schemas.microsoft.com/office/drawing/2014/main" id="{7C48AFF7-92BD-2F4B-0550-1A4B24B53B08}"/>
              </a:ext>
            </a:extLst>
          </p:cNvPr>
          <p:cNvSpPr txBox="1"/>
          <p:nvPr/>
        </p:nvSpPr>
        <p:spPr>
          <a:xfrm>
            <a:off x="838200" y="6004323"/>
            <a:ext cx="7955279" cy="658368"/>
          </a:xfrm>
          <a:prstGeom prst="rect">
            <a:avLst/>
          </a:prstGeom>
          <a:noFill/>
        </p:spPr>
        <p:txBody>
          <a:bodyPr wrap="square" lIns="27432" tIns="18288" rIns="27432" bIns="18288" anchor="t">
            <a:spAutoFit/>
          </a:bodyPr>
          <a:lstStyle/>
          <a:p>
            <a:r>
              <a:rPr sz="2400" b="1">
                <a:solidFill>
                  <a:srgbClr val="73000A"/>
                </a:solidFill>
                <a:latin typeface="Arial"/>
              </a:rPr>
              <a:t>You do not need to master every platform today.</a:t>
            </a:r>
          </a:p>
        </p:txBody>
      </p:sp>
    </p:spTree>
    <p:extLst>
      <p:ext uri="{BB962C8B-B14F-4D97-AF65-F5344CB8AC3E}">
        <p14:creationId xmlns:p14="http://schemas.microsoft.com/office/powerpoint/2010/main" val="1307801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a:solidFill>
                  <a:srgbClr val="000000"/>
                </a:solidFill>
                <a:latin typeface="Arial Black"/>
              </a:rPr>
              <a:t>Core Platforms at a Glance</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1</a:t>
            </a:r>
          </a:p>
        </p:txBody>
      </p:sp>
      <p:graphicFrame>
        <p:nvGraphicFramePr>
          <p:cNvPr id="5" name="Table 4"/>
          <p:cNvGraphicFramePr>
            <a:graphicFrameLocks noGrp="1"/>
          </p:cNvGraphicFramePr>
          <p:nvPr>
            <p:extLst>
              <p:ext uri="{D42A27DB-BD31-4B8C-83A1-F6EECF244321}">
                <p14:modId xmlns:p14="http://schemas.microsoft.com/office/powerpoint/2010/main" val="2250328214"/>
              </p:ext>
            </p:extLst>
          </p:nvPr>
        </p:nvGraphicFramePr>
        <p:xfrm>
          <a:off x="841248" y="1353312"/>
          <a:ext cx="10607040" cy="4389120"/>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0000"/>
                    </a:ext>
                  </a:extLst>
                </a:gridCol>
                <a:gridCol w="2926080">
                  <a:extLst>
                    <a:ext uri="{9D8B030D-6E8A-4147-A177-3AD203B41FA5}">
                      <a16:colId xmlns:a16="http://schemas.microsoft.com/office/drawing/2014/main" val="20001"/>
                    </a:ext>
                  </a:extLst>
                </a:gridCol>
                <a:gridCol w="3154680">
                  <a:extLst>
                    <a:ext uri="{9D8B030D-6E8A-4147-A177-3AD203B41FA5}">
                      <a16:colId xmlns:a16="http://schemas.microsoft.com/office/drawing/2014/main" val="20002"/>
                    </a:ext>
                  </a:extLst>
                </a:gridCol>
                <a:gridCol w="2926080">
                  <a:extLst>
                    <a:ext uri="{9D8B030D-6E8A-4147-A177-3AD203B41FA5}">
                      <a16:colId xmlns:a16="http://schemas.microsoft.com/office/drawing/2014/main" val="20003"/>
                    </a:ext>
                  </a:extLst>
                </a:gridCol>
              </a:tblGrid>
              <a:tr h="877824">
                <a:tc>
                  <a:txBody>
                    <a:bodyPr/>
                    <a:lstStyle/>
                    <a:p>
                      <a:pPr algn="l"/>
                      <a:r>
                        <a:rPr sz="1400" b="1">
                          <a:solidFill>
                            <a:srgbClr val="FFFFFF"/>
                          </a:solidFill>
                          <a:latin typeface="Arial"/>
                        </a:rPr>
                        <a:t>Platform</a:t>
                      </a:r>
                    </a:p>
                  </a:txBody>
                  <a:tcPr>
                    <a:solidFill>
                      <a:srgbClr val="73000A"/>
                    </a:solidFill>
                  </a:tcPr>
                </a:tc>
                <a:tc>
                  <a:txBody>
                    <a:bodyPr/>
                    <a:lstStyle/>
                    <a:p>
                      <a:pPr algn="l"/>
                      <a:r>
                        <a:rPr sz="1400" b="1">
                          <a:solidFill>
                            <a:srgbClr val="FFFFFF"/>
                          </a:solidFill>
                          <a:latin typeface="Arial"/>
                        </a:rPr>
                        <a:t>What it is</a:t>
                      </a:r>
                    </a:p>
                  </a:txBody>
                  <a:tcPr>
                    <a:solidFill>
                      <a:srgbClr val="73000A"/>
                    </a:solidFill>
                  </a:tcPr>
                </a:tc>
                <a:tc>
                  <a:txBody>
                    <a:bodyPr/>
                    <a:lstStyle/>
                    <a:p>
                      <a:pPr algn="l"/>
                      <a:r>
                        <a:rPr sz="1400" b="1">
                          <a:solidFill>
                            <a:srgbClr val="FFFFFF"/>
                          </a:solidFill>
                          <a:latin typeface="Arial"/>
                        </a:rPr>
                        <a:t>Why it matters</a:t>
                      </a:r>
                    </a:p>
                  </a:txBody>
                  <a:tcPr>
                    <a:solidFill>
                      <a:srgbClr val="73000A"/>
                    </a:solidFill>
                  </a:tcPr>
                </a:tc>
                <a:tc>
                  <a:txBody>
                    <a:bodyPr/>
                    <a:lstStyle/>
                    <a:p>
                      <a:pPr algn="l"/>
                      <a:r>
                        <a:rPr sz="1400" b="1">
                          <a:solidFill>
                            <a:srgbClr val="FFFFFF"/>
                          </a:solidFill>
                          <a:latin typeface="Arial"/>
                        </a:rPr>
                        <a:t>Where to get help</a:t>
                      </a:r>
                    </a:p>
                  </a:txBody>
                  <a:tcPr>
                    <a:solidFill>
                      <a:srgbClr val="73000A"/>
                    </a:solidFill>
                  </a:tcPr>
                </a:tc>
                <a:extLst>
                  <a:ext uri="{0D108BD9-81ED-4DB2-BD59-A6C34878D82A}">
                    <a16:rowId xmlns:a16="http://schemas.microsoft.com/office/drawing/2014/main" val="10000"/>
                  </a:ext>
                </a:extLst>
              </a:tr>
              <a:tr h="877824">
                <a:tc>
                  <a:txBody>
                    <a:bodyPr/>
                    <a:lstStyle/>
                    <a:p>
                      <a:pPr>
                        <a:lnSpc>
                          <a:spcPct val="100000"/>
                        </a:lnSpc>
                      </a:pPr>
                      <a:r>
                        <a:rPr sz="1400" b="1">
                          <a:solidFill>
                            <a:srgbClr val="000000"/>
                          </a:solidFill>
                          <a:latin typeface="Arial"/>
                        </a:rPr>
                        <a:t>Blackboard</a:t>
                      </a:r>
                    </a:p>
                  </a:txBody>
                  <a:tcPr marL="54864" marR="45720" marT="27432" marB="27432">
                    <a:solidFill>
                      <a:srgbClr val="F3F2F0"/>
                    </a:solidFill>
                  </a:tcPr>
                </a:tc>
                <a:tc>
                  <a:txBody>
                    <a:bodyPr/>
                    <a:lstStyle/>
                    <a:p>
                      <a:pPr>
                        <a:lnSpc>
                          <a:spcPct val="100000"/>
                        </a:lnSpc>
                      </a:pPr>
                      <a:r>
                        <a:rPr sz="1400" b="0">
                          <a:solidFill>
                            <a:srgbClr val="000000"/>
                          </a:solidFill>
                          <a:latin typeface="Arial"/>
                        </a:rPr>
                        <a:t>Course site, content, assignments, grades</a:t>
                      </a:r>
                    </a:p>
                  </a:txBody>
                  <a:tcPr marL="54864" marR="45720" marT="27432" marB="27432"/>
                </a:tc>
                <a:tc>
                  <a:txBody>
                    <a:bodyPr/>
                    <a:lstStyle/>
                    <a:p>
                      <a:pPr>
                        <a:lnSpc>
                          <a:spcPct val="100000"/>
                        </a:lnSpc>
                      </a:pPr>
                      <a:r>
                        <a:rPr sz="1400" b="0">
                          <a:solidFill>
                            <a:srgbClr val="000000"/>
                          </a:solidFill>
                          <a:latin typeface="Arial"/>
                        </a:rPr>
                        <a:t>Primary digital home for many courses</a:t>
                      </a:r>
                    </a:p>
                  </a:txBody>
                  <a:tcPr marL="54864" marR="45720" marT="27432" marB="27432"/>
                </a:tc>
                <a:tc>
                  <a:txBody>
                    <a:bodyPr/>
                    <a:lstStyle/>
                    <a:p>
                      <a:pPr>
                        <a:lnSpc>
                          <a:spcPct val="100000"/>
                        </a:lnSpc>
                      </a:pPr>
                      <a:r>
                        <a:rPr lang="en-US" sz="1400" b="0" dirty="0">
                          <a:solidFill>
                            <a:srgbClr val="000000"/>
                          </a:solidFill>
                          <a:latin typeface="Arial"/>
                        </a:rPr>
                        <a:t>help.blackboard.com;</a:t>
                      </a:r>
                      <a:r>
                        <a:rPr sz="1400" b="0" dirty="0">
                          <a:solidFill>
                            <a:srgbClr val="000000"/>
                          </a:solidFill>
                          <a:latin typeface="Arial"/>
                        </a:rPr>
                        <a:t> go.sc.edu/</a:t>
                      </a:r>
                      <a:r>
                        <a:rPr sz="1400" b="0" dirty="0" err="1">
                          <a:solidFill>
                            <a:srgbClr val="000000"/>
                          </a:solidFill>
                          <a:latin typeface="Arial"/>
                        </a:rPr>
                        <a:t>BlackboardHelp</a:t>
                      </a:r>
                      <a:r>
                        <a:rPr sz="1400" b="0" dirty="0">
                          <a:solidFill>
                            <a:srgbClr val="000000"/>
                          </a:solidFill>
                          <a:latin typeface="Arial"/>
                        </a:rPr>
                        <a:t>;</a:t>
                      </a:r>
                      <a:br>
                        <a:rPr lang="en-US" sz="1400" b="0" dirty="0">
                          <a:solidFill>
                            <a:srgbClr val="000000"/>
                          </a:solidFill>
                          <a:latin typeface="Arial"/>
                        </a:rPr>
                      </a:br>
                      <a:r>
                        <a:rPr sz="1400" b="0" dirty="0">
                          <a:solidFill>
                            <a:srgbClr val="000000"/>
                          </a:solidFill>
                          <a:latin typeface="Arial"/>
                        </a:rPr>
                        <a:t>Service Desk</a:t>
                      </a:r>
                    </a:p>
                  </a:txBody>
                  <a:tcPr marL="54864" marR="45720" marT="27432" marB="27432"/>
                </a:tc>
                <a:extLst>
                  <a:ext uri="{0D108BD9-81ED-4DB2-BD59-A6C34878D82A}">
                    <a16:rowId xmlns:a16="http://schemas.microsoft.com/office/drawing/2014/main" val="10001"/>
                  </a:ext>
                </a:extLst>
              </a:tr>
              <a:tr h="877824">
                <a:tc>
                  <a:txBody>
                    <a:bodyPr/>
                    <a:lstStyle/>
                    <a:p>
                      <a:pPr>
                        <a:lnSpc>
                          <a:spcPct val="100000"/>
                        </a:lnSpc>
                      </a:pPr>
                      <a:r>
                        <a:rPr sz="1400" b="1">
                          <a:solidFill>
                            <a:srgbClr val="000000"/>
                          </a:solidFill>
                          <a:latin typeface="Arial"/>
                        </a:rPr>
                        <a:t>Zoom</a:t>
                      </a:r>
                    </a:p>
                  </a:txBody>
                  <a:tcPr marL="54864" marR="45720" marT="27432" marB="27432">
                    <a:solidFill>
                      <a:srgbClr val="F3F2F0"/>
                    </a:solidFill>
                  </a:tcPr>
                </a:tc>
                <a:tc>
                  <a:txBody>
                    <a:bodyPr/>
                    <a:lstStyle/>
                    <a:p>
                      <a:pPr>
                        <a:lnSpc>
                          <a:spcPct val="100000"/>
                        </a:lnSpc>
                      </a:pPr>
                      <a:r>
                        <a:rPr sz="1400" b="0">
                          <a:solidFill>
                            <a:srgbClr val="000000"/>
                          </a:solidFill>
                          <a:latin typeface="Arial"/>
                        </a:rPr>
                        <a:t>Live online meetings and virtual office hours</a:t>
                      </a:r>
                    </a:p>
                  </a:txBody>
                  <a:tcPr marL="54864" marR="45720" marT="27432" marB="27432"/>
                </a:tc>
                <a:tc>
                  <a:txBody>
                    <a:bodyPr/>
                    <a:lstStyle/>
                    <a:p>
                      <a:pPr>
                        <a:lnSpc>
                          <a:spcPct val="100000"/>
                        </a:lnSpc>
                      </a:pPr>
                      <a:r>
                        <a:rPr sz="1400" b="0">
                          <a:solidFill>
                            <a:srgbClr val="000000"/>
                          </a:solidFill>
                          <a:latin typeface="Arial"/>
                        </a:rPr>
                        <a:t>Supports synchronous access and meetings</a:t>
                      </a:r>
                    </a:p>
                  </a:txBody>
                  <a:tcPr marL="54864" marR="45720" marT="27432" marB="27432"/>
                </a:tc>
                <a:tc>
                  <a:txBody>
                    <a:bodyPr/>
                    <a:lstStyle/>
                    <a:p>
                      <a:pPr>
                        <a:lnSpc>
                          <a:spcPct val="100000"/>
                        </a:lnSpc>
                      </a:pPr>
                      <a:r>
                        <a:rPr sz="1400" b="0" dirty="0" err="1">
                          <a:solidFill>
                            <a:srgbClr val="000000"/>
                          </a:solidFill>
                          <a:latin typeface="Arial"/>
                        </a:rPr>
                        <a:t>DoIT</a:t>
                      </a:r>
                      <a:r>
                        <a:rPr sz="1400" b="0" dirty="0">
                          <a:solidFill>
                            <a:srgbClr val="000000"/>
                          </a:solidFill>
                          <a:latin typeface="Arial"/>
                        </a:rPr>
                        <a:t> resources; CTE workshops</a:t>
                      </a:r>
                    </a:p>
                  </a:txBody>
                  <a:tcPr marL="54864" marR="45720" marT="27432" marB="27432"/>
                </a:tc>
                <a:extLst>
                  <a:ext uri="{0D108BD9-81ED-4DB2-BD59-A6C34878D82A}">
                    <a16:rowId xmlns:a16="http://schemas.microsoft.com/office/drawing/2014/main" val="10002"/>
                  </a:ext>
                </a:extLst>
              </a:tr>
              <a:tr h="877824">
                <a:tc>
                  <a:txBody>
                    <a:bodyPr/>
                    <a:lstStyle/>
                    <a:p>
                      <a:pPr>
                        <a:lnSpc>
                          <a:spcPct val="100000"/>
                        </a:lnSpc>
                      </a:pPr>
                      <a:r>
                        <a:rPr sz="1400" b="1">
                          <a:solidFill>
                            <a:srgbClr val="000000"/>
                          </a:solidFill>
                          <a:latin typeface="Arial"/>
                        </a:rPr>
                        <a:t>Panopto</a:t>
                      </a:r>
                    </a:p>
                  </a:txBody>
                  <a:tcPr marL="54864" marR="45720" marT="27432" marB="27432">
                    <a:solidFill>
                      <a:srgbClr val="F3F2F0"/>
                    </a:solidFill>
                  </a:tcPr>
                </a:tc>
                <a:tc>
                  <a:txBody>
                    <a:bodyPr/>
                    <a:lstStyle/>
                    <a:p>
                      <a:pPr>
                        <a:lnSpc>
                          <a:spcPct val="100000"/>
                        </a:lnSpc>
                      </a:pPr>
                      <a:r>
                        <a:rPr sz="1400" b="0">
                          <a:solidFill>
                            <a:srgbClr val="000000"/>
                          </a:solidFill>
                          <a:latin typeface="Arial"/>
                        </a:rPr>
                        <a:t>Lecture capture and video hosting</a:t>
                      </a:r>
                    </a:p>
                  </a:txBody>
                  <a:tcPr marL="54864" marR="45720" marT="27432" marB="27432"/>
                </a:tc>
                <a:tc>
                  <a:txBody>
                    <a:bodyPr/>
                    <a:lstStyle/>
                    <a:p>
                      <a:pPr>
                        <a:lnSpc>
                          <a:spcPct val="100000"/>
                        </a:lnSpc>
                      </a:pPr>
                      <a:r>
                        <a:rPr sz="1400" b="0">
                          <a:solidFill>
                            <a:srgbClr val="000000"/>
                          </a:solidFill>
                          <a:latin typeface="Arial"/>
                        </a:rPr>
                        <a:t>Houses course recordings and reusable video</a:t>
                      </a:r>
                    </a:p>
                  </a:txBody>
                  <a:tcPr marL="54864" marR="45720" marT="27432" marB="27432"/>
                </a:tc>
                <a:tc>
                  <a:txBody>
                    <a:bodyPr/>
                    <a:lstStyle/>
                    <a:p>
                      <a:pPr>
                        <a:lnSpc>
                          <a:spcPct val="100000"/>
                        </a:lnSpc>
                      </a:pPr>
                      <a:r>
                        <a:rPr sz="1400" b="0">
                          <a:solidFill>
                            <a:srgbClr val="000000"/>
                          </a:solidFill>
                          <a:latin typeface="Arial"/>
                        </a:rPr>
                        <a:t>Panopto guide; CTE workshops</a:t>
                      </a:r>
                    </a:p>
                  </a:txBody>
                  <a:tcPr marL="54864" marR="45720" marT="27432" marB="27432"/>
                </a:tc>
                <a:extLst>
                  <a:ext uri="{0D108BD9-81ED-4DB2-BD59-A6C34878D82A}">
                    <a16:rowId xmlns:a16="http://schemas.microsoft.com/office/drawing/2014/main" val="10003"/>
                  </a:ext>
                </a:extLst>
              </a:tr>
              <a:tr h="877824">
                <a:tc>
                  <a:txBody>
                    <a:bodyPr/>
                    <a:lstStyle/>
                    <a:p>
                      <a:pPr>
                        <a:lnSpc>
                          <a:spcPct val="100000"/>
                        </a:lnSpc>
                      </a:pPr>
                      <a:r>
                        <a:rPr sz="1400" b="1" dirty="0" err="1">
                          <a:solidFill>
                            <a:srgbClr val="000000"/>
                          </a:solidFill>
                          <a:latin typeface="Arial"/>
                        </a:rPr>
                        <a:t>Explorance</a:t>
                      </a:r>
                      <a:r>
                        <a:rPr sz="1400" b="1" dirty="0">
                          <a:solidFill>
                            <a:srgbClr val="000000"/>
                          </a:solidFill>
                          <a:latin typeface="Arial"/>
                        </a:rPr>
                        <a:t> Blue</a:t>
                      </a:r>
                    </a:p>
                  </a:txBody>
                  <a:tcPr marL="54864" marR="45720" marT="27432" marB="27432">
                    <a:solidFill>
                      <a:srgbClr val="F3F2F0"/>
                    </a:solidFill>
                  </a:tcPr>
                </a:tc>
                <a:tc>
                  <a:txBody>
                    <a:bodyPr/>
                    <a:lstStyle/>
                    <a:p>
                      <a:pPr>
                        <a:lnSpc>
                          <a:spcPct val="100000"/>
                        </a:lnSpc>
                      </a:pPr>
                      <a:r>
                        <a:rPr sz="1400" b="0">
                          <a:solidFill>
                            <a:srgbClr val="000000"/>
                          </a:solidFill>
                          <a:latin typeface="Arial"/>
                        </a:rPr>
                        <a:t>Course experience surveys and reports</a:t>
                      </a:r>
                    </a:p>
                  </a:txBody>
                  <a:tcPr marL="54864" marR="45720" marT="27432" marB="27432"/>
                </a:tc>
                <a:tc>
                  <a:txBody>
                    <a:bodyPr/>
                    <a:lstStyle/>
                    <a:p>
                      <a:pPr>
                        <a:lnSpc>
                          <a:spcPct val="100000"/>
                        </a:lnSpc>
                      </a:pPr>
                      <a:r>
                        <a:rPr sz="1400" b="0">
                          <a:solidFill>
                            <a:srgbClr val="000000"/>
                          </a:solidFill>
                          <a:latin typeface="Arial"/>
                        </a:rPr>
                        <a:t>Collects course feedback and supports reporting</a:t>
                      </a:r>
                    </a:p>
                  </a:txBody>
                  <a:tcPr marL="54864" marR="45720" marT="27432" marB="27432"/>
                </a:tc>
                <a:tc>
                  <a:txBody>
                    <a:bodyPr/>
                    <a:lstStyle/>
                    <a:p>
                      <a:pPr>
                        <a:lnSpc>
                          <a:spcPct val="100000"/>
                        </a:lnSpc>
                      </a:pPr>
                      <a:r>
                        <a:rPr sz="1400" b="0">
                          <a:solidFill>
                            <a:srgbClr val="000000"/>
                          </a:solidFill>
                          <a:latin typeface="Arial"/>
                        </a:rPr>
                        <a:t>Provost Blue resources; training</a:t>
                      </a:r>
                    </a:p>
                  </a:txBody>
                  <a:tcPr marL="54864" marR="45720" marT="27432" marB="27432"/>
                </a:tc>
                <a:extLst>
                  <a:ext uri="{0D108BD9-81ED-4DB2-BD59-A6C34878D82A}">
                    <a16:rowId xmlns:a16="http://schemas.microsoft.com/office/drawing/2014/main" val="10004"/>
                  </a:ext>
                </a:extLst>
              </a:tr>
            </a:tbl>
          </a:graphicData>
        </a:graphic>
      </p:graphicFrame>
      <p:sp>
        <p:nvSpPr>
          <p:cNvPr id="6" name="TextBox 5"/>
          <p:cNvSpPr txBox="1"/>
          <p:nvPr/>
        </p:nvSpPr>
        <p:spPr>
          <a:xfrm>
            <a:off x="841248" y="5806440"/>
            <a:ext cx="9326880" cy="320040"/>
          </a:xfrm>
          <a:prstGeom prst="rect">
            <a:avLst/>
          </a:prstGeom>
          <a:noFill/>
        </p:spPr>
        <p:txBody>
          <a:bodyPr wrap="square" lIns="27432" tIns="18288" rIns="27432" bIns="18288" anchor="t">
            <a:spAutoFit/>
          </a:bodyPr>
          <a:lstStyle/>
          <a:p>
            <a:r>
              <a:rPr sz="850" b="0">
                <a:solidFill>
                  <a:srgbClr val="555555"/>
                </a:solidFill>
                <a:latin typeface="Arial"/>
              </a:rPr>
              <a:t>Source: USC Division of Information Technology, CTE, and Office of the Provost support pages.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dirty="0">
                <a:solidFill>
                  <a:srgbClr val="000000"/>
                </a:solidFill>
                <a:latin typeface="Arial Black"/>
              </a:rPr>
              <a:t>First Week Faculty Checklist</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1</a:t>
            </a:r>
          </a:p>
        </p:txBody>
      </p:sp>
      <p:sp>
        <p:nvSpPr>
          <p:cNvPr id="5" name="TextBox 4"/>
          <p:cNvSpPr txBox="1"/>
          <p:nvPr/>
        </p:nvSpPr>
        <p:spPr>
          <a:xfrm>
            <a:off x="896111" y="1325880"/>
            <a:ext cx="6096359" cy="329321"/>
          </a:xfrm>
          <a:prstGeom prst="rect">
            <a:avLst/>
          </a:prstGeom>
          <a:noFill/>
        </p:spPr>
        <p:txBody>
          <a:bodyPr wrap="square" lIns="27432" tIns="18288" rIns="27432" bIns="18288" anchor="t">
            <a:spAutoFit/>
          </a:bodyPr>
          <a:lstStyle/>
          <a:p>
            <a:r>
              <a:rPr sz="1900" b="1">
                <a:solidFill>
                  <a:srgbClr val="0D3841"/>
                </a:solidFill>
                <a:latin typeface="Arial"/>
              </a:rPr>
              <a:t>Start with access, communication, and support.</a:t>
            </a:r>
          </a:p>
        </p:txBody>
      </p:sp>
      <p:sp>
        <p:nvSpPr>
          <p:cNvPr id="6" name="Oval 5"/>
          <p:cNvSpPr/>
          <p:nvPr/>
        </p:nvSpPr>
        <p:spPr>
          <a:xfrm>
            <a:off x="960120" y="1874519"/>
            <a:ext cx="384048" cy="384048"/>
          </a:xfrm>
          <a:prstGeom prst="ellipse">
            <a:avLst/>
          </a:prstGeom>
          <a:solidFill>
            <a:srgbClr val="73000A"/>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1</a:t>
            </a:r>
          </a:p>
        </p:txBody>
      </p:sp>
      <p:sp>
        <p:nvSpPr>
          <p:cNvPr id="7" name="TextBox 6"/>
          <p:cNvSpPr txBox="1"/>
          <p:nvPr/>
        </p:nvSpPr>
        <p:spPr>
          <a:xfrm>
            <a:off x="1527048" y="1847088"/>
            <a:ext cx="4160520" cy="658368"/>
          </a:xfrm>
          <a:prstGeom prst="rect">
            <a:avLst/>
          </a:prstGeom>
          <a:noFill/>
        </p:spPr>
        <p:txBody>
          <a:bodyPr wrap="square" lIns="27432" tIns="18288" rIns="27432" bIns="18288" anchor="t">
            <a:spAutoFit/>
          </a:bodyPr>
          <a:lstStyle/>
          <a:p>
            <a:r>
              <a:rPr sz="1700" b="0">
                <a:solidFill>
                  <a:srgbClr val="000000"/>
                </a:solidFill>
                <a:latin typeface="Arial"/>
              </a:rPr>
              <a:t>Confirm access to Blackboard course sites</a:t>
            </a:r>
          </a:p>
        </p:txBody>
      </p:sp>
      <p:sp>
        <p:nvSpPr>
          <p:cNvPr id="8" name="Oval 7"/>
          <p:cNvSpPr/>
          <p:nvPr/>
        </p:nvSpPr>
        <p:spPr>
          <a:xfrm>
            <a:off x="960120" y="2953511"/>
            <a:ext cx="384048" cy="384048"/>
          </a:xfrm>
          <a:prstGeom prst="ellipse">
            <a:avLst/>
          </a:prstGeom>
          <a:solidFill>
            <a:srgbClr val="73000A"/>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2</a:t>
            </a:r>
          </a:p>
        </p:txBody>
      </p:sp>
      <p:sp>
        <p:nvSpPr>
          <p:cNvPr id="9" name="TextBox 8"/>
          <p:cNvSpPr txBox="1"/>
          <p:nvPr/>
        </p:nvSpPr>
        <p:spPr>
          <a:xfrm>
            <a:off x="1527048" y="2926079"/>
            <a:ext cx="4160520" cy="658368"/>
          </a:xfrm>
          <a:prstGeom prst="rect">
            <a:avLst/>
          </a:prstGeom>
          <a:noFill/>
        </p:spPr>
        <p:txBody>
          <a:bodyPr wrap="square" lIns="27432" tIns="18288" rIns="27432" bIns="18288" anchor="t">
            <a:spAutoFit/>
          </a:bodyPr>
          <a:lstStyle/>
          <a:p>
            <a:r>
              <a:rPr sz="1700" b="0">
                <a:solidFill>
                  <a:srgbClr val="000000"/>
                </a:solidFill>
                <a:latin typeface="Arial"/>
              </a:rPr>
              <a:t>Upload or review syllabus materials</a:t>
            </a:r>
          </a:p>
        </p:txBody>
      </p:sp>
      <p:sp>
        <p:nvSpPr>
          <p:cNvPr id="10" name="Oval 9"/>
          <p:cNvSpPr/>
          <p:nvPr/>
        </p:nvSpPr>
        <p:spPr>
          <a:xfrm>
            <a:off x="960120" y="4032504"/>
            <a:ext cx="384048" cy="384048"/>
          </a:xfrm>
          <a:prstGeom prst="ellipse">
            <a:avLst/>
          </a:prstGeom>
          <a:solidFill>
            <a:srgbClr val="73000A"/>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3</a:t>
            </a:r>
          </a:p>
        </p:txBody>
      </p:sp>
      <p:sp>
        <p:nvSpPr>
          <p:cNvPr id="11" name="TextBox 10"/>
          <p:cNvSpPr txBox="1"/>
          <p:nvPr/>
        </p:nvSpPr>
        <p:spPr>
          <a:xfrm>
            <a:off x="1527048" y="4005072"/>
            <a:ext cx="4160520" cy="658368"/>
          </a:xfrm>
          <a:prstGeom prst="rect">
            <a:avLst/>
          </a:prstGeom>
          <a:noFill/>
        </p:spPr>
        <p:txBody>
          <a:bodyPr wrap="square" lIns="27432" tIns="18288" rIns="27432" bIns="18288" anchor="t">
            <a:spAutoFit/>
          </a:bodyPr>
          <a:lstStyle/>
          <a:p>
            <a:r>
              <a:rPr sz="1700" b="0">
                <a:solidFill>
                  <a:srgbClr val="000000"/>
                </a:solidFill>
                <a:latin typeface="Arial"/>
              </a:rPr>
              <a:t>Decide how students should communicate with you</a:t>
            </a:r>
          </a:p>
        </p:txBody>
      </p:sp>
      <p:sp>
        <p:nvSpPr>
          <p:cNvPr id="12" name="Oval 11"/>
          <p:cNvSpPr/>
          <p:nvPr/>
        </p:nvSpPr>
        <p:spPr>
          <a:xfrm>
            <a:off x="6080760" y="1874519"/>
            <a:ext cx="384048" cy="384048"/>
          </a:xfrm>
          <a:prstGeom prst="ellipse">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4</a:t>
            </a:r>
          </a:p>
        </p:txBody>
      </p:sp>
      <p:sp>
        <p:nvSpPr>
          <p:cNvPr id="13" name="TextBox 12"/>
          <p:cNvSpPr txBox="1"/>
          <p:nvPr/>
        </p:nvSpPr>
        <p:spPr>
          <a:xfrm>
            <a:off x="6647688" y="1847088"/>
            <a:ext cx="4160520" cy="658368"/>
          </a:xfrm>
          <a:prstGeom prst="rect">
            <a:avLst/>
          </a:prstGeom>
          <a:noFill/>
        </p:spPr>
        <p:txBody>
          <a:bodyPr wrap="square" lIns="27432" tIns="18288" rIns="27432" bIns="18288" anchor="t">
            <a:spAutoFit/>
          </a:bodyPr>
          <a:lstStyle/>
          <a:p>
            <a:r>
              <a:rPr sz="1700" b="0">
                <a:solidFill>
                  <a:srgbClr val="000000"/>
                </a:solidFill>
                <a:latin typeface="Arial"/>
              </a:rPr>
              <a:t>Check Zoom and Panopto access if using live or recorded content</a:t>
            </a:r>
          </a:p>
        </p:txBody>
      </p:sp>
      <p:sp>
        <p:nvSpPr>
          <p:cNvPr id="14" name="Oval 13"/>
          <p:cNvSpPr/>
          <p:nvPr/>
        </p:nvSpPr>
        <p:spPr>
          <a:xfrm>
            <a:off x="6080760" y="2953511"/>
            <a:ext cx="384048" cy="384048"/>
          </a:xfrm>
          <a:prstGeom prst="ellipse">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5</a:t>
            </a:r>
          </a:p>
        </p:txBody>
      </p:sp>
      <p:sp>
        <p:nvSpPr>
          <p:cNvPr id="15" name="TextBox 14"/>
          <p:cNvSpPr txBox="1"/>
          <p:nvPr/>
        </p:nvSpPr>
        <p:spPr>
          <a:xfrm>
            <a:off x="6647688" y="2926079"/>
            <a:ext cx="4160520" cy="658368"/>
          </a:xfrm>
          <a:prstGeom prst="rect">
            <a:avLst/>
          </a:prstGeom>
          <a:noFill/>
        </p:spPr>
        <p:txBody>
          <a:bodyPr wrap="square" lIns="27432" tIns="18288" rIns="27432" bIns="18288" anchor="t">
            <a:spAutoFit/>
          </a:bodyPr>
          <a:lstStyle/>
          <a:p>
            <a:r>
              <a:rPr sz="1700" b="0">
                <a:solidFill>
                  <a:srgbClr val="000000"/>
                </a:solidFill>
                <a:latin typeface="Arial"/>
              </a:rPr>
              <a:t>Confirm where students should go for technology help</a:t>
            </a:r>
          </a:p>
        </p:txBody>
      </p:sp>
      <p:sp>
        <p:nvSpPr>
          <p:cNvPr id="16" name="Oval 15"/>
          <p:cNvSpPr/>
          <p:nvPr/>
        </p:nvSpPr>
        <p:spPr>
          <a:xfrm>
            <a:off x="6080760" y="4032504"/>
            <a:ext cx="384048" cy="384048"/>
          </a:xfrm>
          <a:prstGeom prst="ellipse">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6</a:t>
            </a:r>
          </a:p>
        </p:txBody>
      </p:sp>
      <p:sp>
        <p:nvSpPr>
          <p:cNvPr id="17" name="TextBox 16"/>
          <p:cNvSpPr txBox="1"/>
          <p:nvPr/>
        </p:nvSpPr>
        <p:spPr>
          <a:xfrm>
            <a:off x="6647688" y="4005072"/>
            <a:ext cx="4160520" cy="658368"/>
          </a:xfrm>
          <a:prstGeom prst="rect">
            <a:avLst/>
          </a:prstGeom>
          <a:noFill/>
        </p:spPr>
        <p:txBody>
          <a:bodyPr wrap="square" lIns="27432" tIns="18288" rIns="27432" bIns="18288" anchor="t">
            <a:spAutoFit/>
          </a:bodyPr>
          <a:lstStyle/>
          <a:p>
            <a:r>
              <a:rPr sz="1700" b="0">
                <a:solidFill>
                  <a:srgbClr val="000000"/>
                </a:solidFill>
                <a:latin typeface="Arial"/>
              </a:rPr>
              <a:t>Bookmark core support pages and service channels</a:t>
            </a:r>
          </a:p>
        </p:txBody>
      </p:sp>
      <p:sp>
        <p:nvSpPr>
          <p:cNvPr id="19" name="TextBox 18"/>
          <p:cNvSpPr txBox="1"/>
          <p:nvPr/>
        </p:nvSpPr>
        <p:spPr>
          <a:xfrm>
            <a:off x="1005840" y="5541264"/>
            <a:ext cx="9966960" cy="438912"/>
          </a:xfrm>
          <a:prstGeom prst="rect">
            <a:avLst/>
          </a:prstGeom>
          <a:solidFill>
            <a:schemeClr val="bg1">
              <a:lumMod val="85000"/>
            </a:schemeClr>
          </a:solidFill>
        </p:spPr>
        <p:txBody>
          <a:bodyPr wrap="square" lIns="27432" tIns="18288" rIns="27432" bIns="18288" anchor="t">
            <a:spAutoFit/>
          </a:bodyPr>
          <a:lstStyle/>
          <a:p>
            <a:r>
              <a:rPr sz="1400" b="0" dirty="0">
                <a:solidFill>
                  <a:srgbClr val="555555"/>
                </a:solidFill>
                <a:latin typeface="Arial"/>
              </a:rPr>
              <a:t>Tip: review platform-specific accuracy with eLearning Services or other campus support owners before distribution.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dirty="0">
                <a:solidFill>
                  <a:srgbClr val="000000"/>
                </a:solidFill>
                <a:latin typeface="Arial Black"/>
              </a:rPr>
              <a:t>Where to Get Support</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1</a:t>
            </a:r>
          </a:p>
        </p:txBody>
      </p:sp>
      <p:sp>
        <p:nvSpPr>
          <p:cNvPr id="5" name="TextBox 4"/>
          <p:cNvSpPr txBox="1"/>
          <p:nvPr/>
        </p:nvSpPr>
        <p:spPr>
          <a:xfrm>
            <a:off x="914400" y="1417320"/>
            <a:ext cx="2926080" cy="365760"/>
          </a:xfrm>
          <a:prstGeom prst="rect">
            <a:avLst/>
          </a:prstGeom>
          <a:noFill/>
        </p:spPr>
        <p:txBody>
          <a:bodyPr wrap="square" lIns="27432" tIns="18288" rIns="27432" bIns="18288" anchor="t">
            <a:spAutoFit/>
          </a:bodyPr>
          <a:lstStyle/>
          <a:p>
            <a:r>
              <a:rPr sz="1800" b="1">
                <a:solidFill>
                  <a:srgbClr val="73000A"/>
                </a:solidFill>
                <a:latin typeface="Arial"/>
              </a:rPr>
              <a:t>Technical help</a:t>
            </a:r>
          </a:p>
        </p:txBody>
      </p:sp>
      <p:sp>
        <p:nvSpPr>
          <p:cNvPr id="6" name="TextBox 5"/>
          <p:cNvSpPr txBox="1"/>
          <p:nvPr/>
        </p:nvSpPr>
        <p:spPr>
          <a:xfrm>
            <a:off x="960120" y="1874519"/>
            <a:ext cx="2926080" cy="2560320"/>
          </a:xfrm>
          <a:prstGeom prst="rect">
            <a:avLst/>
          </a:prstGeom>
          <a:noFill/>
        </p:spPr>
        <p:txBody>
          <a:bodyPr wrap="square" lIns="27432" tIns="18288" rIns="27432" bIns="18288" anchor="t">
            <a:spAutoFit/>
          </a:bodyPr>
          <a:lstStyle/>
          <a:p>
            <a:pPr marL="206692" indent="-49212">
              <a:lnSpc>
                <a:spcPct val="105000"/>
              </a:lnSpc>
              <a:spcAft>
                <a:spcPts val="600"/>
              </a:spcAft>
              <a:buChar char="•"/>
            </a:pPr>
            <a:r>
              <a:rPr sz="1550" b="0">
                <a:solidFill>
                  <a:srgbClr val="000000"/>
                </a:solidFill>
                <a:latin typeface="Arial"/>
              </a:rPr>
              <a:t>IT Service Desk</a:t>
            </a:r>
          </a:p>
          <a:p>
            <a:pPr marL="206692" indent="-49212">
              <a:lnSpc>
                <a:spcPct val="105000"/>
              </a:lnSpc>
              <a:spcAft>
                <a:spcPts val="600"/>
              </a:spcAft>
              <a:buChar char="•"/>
            </a:pPr>
            <a:r>
              <a:rPr sz="1550" b="0">
                <a:solidFill>
                  <a:srgbClr val="000000"/>
                </a:solidFill>
                <a:latin typeface="Arial"/>
              </a:rPr>
              <a:t>Self-service portal / IT ticket</a:t>
            </a:r>
          </a:p>
          <a:p>
            <a:pPr marL="206692" indent="-49212">
              <a:lnSpc>
                <a:spcPct val="105000"/>
              </a:lnSpc>
              <a:spcAft>
                <a:spcPts val="600"/>
              </a:spcAft>
              <a:buChar char="•"/>
            </a:pPr>
            <a:r>
              <a:rPr sz="1550" b="0">
                <a:solidFill>
                  <a:srgbClr val="000000"/>
                </a:solidFill>
                <a:latin typeface="Arial"/>
              </a:rPr>
              <a:t>Blackboard, Zoom, Panopto help pages</a:t>
            </a:r>
          </a:p>
        </p:txBody>
      </p:sp>
      <p:sp>
        <p:nvSpPr>
          <p:cNvPr id="7" name="TextBox 6"/>
          <p:cNvSpPr txBox="1"/>
          <p:nvPr/>
        </p:nvSpPr>
        <p:spPr>
          <a:xfrm>
            <a:off x="4434840" y="1417320"/>
            <a:ext cx="2926080" cy="365760"/>
          </a:xfrm>
          <a:prstGeom prst="rect">
            <a:avLst/>
          </a:prstGeom>
          <a:noFill/>
        </p:spPr>
        <p:txBody>
          <a:bodyPr wrap="square" lIns="27432" tIns="18288" rIns="27432" bIns="18288" anchor="t">
            <a:spAutoFit/>
          </a:bodyPr>
          <a:lstStyle/>
          <a:p>
            <a:r>
              <a:rPr sz="1800" b="1">
                <a:solidFill>
                  <a:srgbClr val="0D3841"/>
                </a:solidFill>
                <a:latin typeface="Arial"/>
              </a:rPr>
              <a:t>Teaching support</a:t>
            </a:r>
          </a:p>
        </p:txBody>
      </p:sp>
      <p:sp>
        <p:nvSpPr>
          <p:cNvPr id="8" name="TextBox 7"/>
          <p:cNvSpPr txBox="1"/>
          <p:nvPr/>
        </p:nvSpPr>
        <p:spPr>
          <a:xfrm>
            <a:off x="4480560" y="1874519"/>
            <a:ext cx="2971800" cy="2560320"/>
          </a:xfrm>
          <a:prstGeom prst="rect">
            <a:avLst/>
          </a:prstGeom>
          <a:noFill/>
        </p:spPr>
        <p:txBody>
          <a:bodyPr wrap="square" lIns="27432" tIns="18288" rIns="27432" bIns="18288" anchor="t">
            <a:spAutoFit/>
          </a:bodyPr>
          <a:lstStyle/>
          <a:p>
            <a:pPr marL="206692" indent="-49212">
              <a:lnSpc>
                <a:spcPct val="105000"/>
              </a:lnSpc>
              <a:spcAft>
                <a:spcPts val="600"/>
              </a:spcAft>
              <a:buChar char="•"/>
            </a:pPr>
            <a:r>
              <a:rPr sz="1550" b="0">
                <a:solidFill>
                  <a:srgbClr val="000000"/>
                </a:solidFill>
                <a:latin typeface="Arial"/>
              </a:rPr>
              <a:t>CTE workshops and consultations</a:t>
            </a:r>
          </a:p>
          <a:p>
            <a:pPr marL="206692" indent="-49212">
              <a:lnSpc>
                <a:spcPct val="105000"/>
              </a:lnSpc>
              <a:spcAft>
                <a:spcPts val="600"/>
              </a:spcAft>
              <a:buChar char="•"/>
            </a:pPr>
            <a:r>
              <a:rPr sz="1550" b="0">
                <a:solidFill>
                  <a:srgbClr val="000000"/>
                </a:solidFill>
                <a:latin typeface="Arial"/>
              </a:rPr>
              <a:t>eLearning Services guidance</a:t>
            </a:r>
          </a:p>
          <a:p>
            <a:pPr marL="206692" indent="-49212">
              <a:lnSpc>
                <a:spcPct val="105000"/>
              </a:lnSpc>
              <a:spcAft>
                <a:spcPts val="600"/>
              </a:spcAft>
              <a:buChar char="•"/>
            </a:pPr>
            <a:r>
              <a:rPr sz="1550" b="0">
                <a:solidFill>
                  <a:srgbClr val="000000"/>
                </a:solidFill>
                <a:latin typeface="Arial"/>
              </a:rPr>
              <a:t>Online, hybrid, and blended course design support</a:t>
            </a:r>
          </a:p>
        </p:txBody>
      </p:sp>
      <p:sp>
        <p:nvSpPr>
          <p:cNvPr id="9" name="TextBox 8"/>
          <p:cNvSpPr txBox="1"/>
          <p:nvPr/>
        </p:nvSpPr>
        <p:spPr>
          <a:xfrm>
            <a:off x="7955279" y="1417320"/>
            <a:ext cx="2971800" cy="365760"/>
          </a:xfrm>
          <a:prstGeom prst="rect">
            <a:avLst/>
          </a:prstGeom>
          <a:noFill/>
        </p:spPr>
        <p:txBody>
          <a:bodyPr wrap="square" lIns="27432" tIns="18288" rIns="27432" bIns="18288" anchor="t">
            <a:spAutoFit/>
          </a:bodyPr>
          <a:lstStyle/>
          <a:p>
            <a:r>
              <a:rPr sz="1800" b="1">
                <a:solidFill>
                  <a:srgbClr val="759005"/>
                </a:solidFill>
                <a:latin typeface="Arial"/>
              </a:rPr>
              <a:t>Training resources</a:t>
            </a:r>
          </a:p>
        </p:txBody>
      </p:sp>
      <p:sp>
        <p:nvSpPr>
          <p:cNvPr id="10" name="TextBox 9"/>
          <p:cNvSpPr txBox="1"/>
          <p:nvPr/>
        </p:nvSpPr>
        <p:spPr>
          <a:xfrm>
            <a:off x="8001000" y="1874519"/>
            <a:ext cx="2880360" cy="2560320"/>
          </a:xfrm>
          <a:prstGeom prst="rect">
            <a:avLst/>
          </a:prstGeom>
          <a:noFill/>
        </p:spPr>
        <p:txBody>
          <a:bodyPr wrap="square" lIns="27432" tIns="18288" rIns="27432" bIns="18288" anchor="t">
            <a:spAutoFit/>
          </a:bodyPr>
          <a:lstStyle/>
          <a:p>
            <a:pPr marL="206692" indent="-49212">
              <a:lnSpc>
                <a:spcPct val="105000"/>
              </a:lnSpc>
              <a:spcAft>
                <a:spcPts val="600"/>
              </a:spcAft>
              <a:buChar char="•"/>
            </a:pPr>
            <a:r>
              <a:rPr sz="1550" b="0">
                <a:solidFill>
                  <a:srgbClr val="000000"/>
                </a:solidFill>
                <a:latin typeface="Arial"/>
              </a:rPr>
              <a:t>Blackboard Learn Ultra sessions</a:t>
            </a:r>
          </a:p>
          <a:p>
            <a:pPr marL="206692" indent="-49212">
              <a:lnSpc>
                <a:spcPct val="105000"/>
              </a:lnSpc>
              <a:spcAft>
                <a:spcPts val="600"/>
              </a:spcAft>
              <a:buChar char="•"/>
            </a:pPr>
            <a:r>
              <a:rPr sz="1550" b="0">
                <a:solidFill>
                  <a:srgbClr val="000000"/>
                </a:solidFill>
                <a:latin typeface="Arial"/>
              </a:rPr>
              <a:t>Zoom and Panopto sessions</a:t>
            </a:r>
          </a:p>
          <a:p>
            <a:pPr marL="206692" indent="-49212">
              <a:lnSpc>
                <a:spcPct val="105000"/>
              </a:lnSpc>
              <a:spcAft>
                <a:spcPts val="600"/>
              </a:spcAft>
              <a:buChar char="•"/>
            </a:pPr>
            <a:r>
              <a:rPr sz="1550" b="0">
                <a:solidFill>
                  <a:srgbClr val="000000"/>
                </a:solidFill>
                <a:latin typeface="Arial"/>
              </a:rPr>
              <a:t>Digital accessibility resources</a:t>
            </a:r>
          </a:p>
        </p:txBody>
      </p:sp>
      <p:sp>
        <p:nvSpPr>
          <p:cNvPr id="11" name="Rectangle 10">
            <a:extLst>
              <a:ext uri="{C183D7F6-B498-43B3-948B-1728B52AA6E4}">
                <adec:decorative xmlns:adec="http://schemas.microsoft.com/office/drawing/2017/decorative" val="1"/>
              </a:ext>
            </a:extLst>
          </p:cNvPr>
          <p:cNvSpPr/>
          <p:nvPr/>
        </p:nvSpPr>
        <p:spPr>
          <a:xfrm>
            <a:off x="4069080" y="1536192"/>
            <a:ext cx="22860" cy="3383280"/>
          </a:xfrm>
          <a:prstGeom prst="rect">
            <a:avLst/>
          </a:prstGeom>
          <a:solidFill>
            <a:srgbClr val="CCCC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a:extLst>
              <a:ext uri="{C183D7F6-B498-43B3-948B-1728B52AA6E4}">
                <adec:decorative xmlns:adec="http://schemas.microsoft.com/office/drawing/2017/decorative" val="1"/>
              </a:ext>
            </a:extLst>
          </p:cNvPr>
          <p:cNvSpPr/>
          <p:nvPr/>
        </p:nvSpPr>
        <p:spPr>
          <a:xfrm>
            <a:off x="7589520" y="1536192"/>
            <a:ext cx="22860" cy="3383280"/>
          </a:xfrm>
          <a:prstGeom prst="rect">
            <a:avLst/>
          </a:prstGeom>
          <a:solidFill>
            <a:srgbClr val="CCCC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960120" y="5102352"/>
            <a:ext cx="9966960" cy="529376"/>
          </a:xfrm>
          <a:prstGeom prst="rect">
            <a:avLst/>
          </a:prstGeom>
          <a:noFill/>
        </p:spPr>
        <p:txBody>
          <a:bodyPr wrap="square" lIns="27432" tIns="18288" rIns="27432" bIns="18288" anchor="t">
            <a:spAutoFit/>
          </a:bodyPr>
          <a:lstStyle/>
          <a:p>
            <a:r>
              <a:rPr sz="1600" b="1">
                <a:solidFill>
                  <a:srgbClr val="000000"/>
                </a:solidFill>
                <a:latin typeface="Arial"/>
              </a:rPr>
              <a:t>If you are unsure where to start, begin with the IT Service Desk</a:t>
            </a:r>
            <a:r>
              <a:rPr lang="en-US" sz="1600" b="1">
                <a:solidFill>
                  <a:srgbClr val="000000"/>
                </a:solidFill>
                <a:latin typeface="Arial"/>
              </a:rPr>
              <a:t>,</a:t>
            </a:r>
            <a:r>
              <a:rPr sz="1600" b="1">
                <a:solidFill>
                  <a:srgbClr val="000000"/>
                </a:solidFill>
                <a:latin typeface="Arial"/>
              </a:rPr>
              <a:t> </a:t>
            </a:r>
            <a:r>
              <a:rPr lang="en-US" sz="1600" b="1">
                <a:solidFill>
                  <a:srgbClr val="000000"/>
                </a:solidFill>
                <a:latin typeface="Arial"/>
              </a:rPr>
              <a:t>CTE, or eLearning</a:t>
            </a:r>
            <a:r>
              <a:rPr sz="1600" b="1">
                <a:solidFill>
                  <a:srgbClr val="000000"/>
                </a:solidFill>
                <a:latin typeface="Arial"/>
              </a:rPr>
              <a:t> Services; they can route you.</a:t>
            </a:r>
          </a:p>
        </p:txBody>
      </p:sp>
      <p:sp>
        <p:nvSpPr>
          <p:cNvPr id="14" name="TextBox 13"/>
          <p:cNvSpPr txBox="1"/>
          <p:nvPr/>
        </p:nvSpPr>
        <p:spPr>
          <a:xfrm>
            <a:off x="960120" y="5632704"/>
            <a:ext cx="9966960" cy="347472"/>
          </a:xfrm>
          <a:prstGeom prst="rect">
            <a:avLst/>
          </a:prstGeom>
          <a:noFill/>
        </p:spPr>
        <p:txBody>
          <a:bodyPr wrap="square" lIns="27432" tIns="18288" rIns="27432" bIns="18288" anchor="t">
            <a:spAutoFit/>
          </a:bodyPr>
          <a:lstStyle/>
          <a:p>
            <a:r>
              <a:rPr sz="1400" b="0" err="1">
                <a:solidFill>
                  <a:srgbClr val="555555"/>
                </a:solidFill>
                <a:latin typeface="Arial"/>
              </a:rPr>
              <a:t>DoIT</a:t>
            </a:r>
            <a:r>
              <a:rPr sz="1400" b="0">
                <a:solidFill>
                  <a:srgbClr val="555555"/>
                </a:solidFill>
                <a:latin typeface="Arial"/>
              </a:rPr>
              <a:t> Service Desk: 803-777-1800 | USC </a:t>
            </a:r>
            <a:r>
              <a:rPr sz="1400" b="0" err="1">
                <a:solidFill>
                  <a:srgbClr val="555555"/>
                </a:solidFill>
                <a:latin typeface="Arial"/>
              </a:rPr>
              <a:t>DoIT</a:t>
            </a:r>
            <a:r>
              <a:rPr sz="1400" b="0">
                <a:solidFill>
                  <a:srgbClr val="555555"/>
                </a:solidFill>
                <a:latin typeface="Arial"/>
              </a:rPr>
              <a:t> and CTE support pages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dirty="0">
                <a:solidFill>
                  <a:srgbClr val="000000"/>
                </a:solidFill>
                <a:latin typeface="Arial Black"/>
              </a:rPr>
              <a:t>AI at USC: The Simple Version</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
        <p:nvSpPr>
          <p:cNvPr id="5" name="TextBox 4"/>
          <p:cNvSpPr txBox="1"/>
          <p:nvPr/>
        </p:nvSpPr>
        <p:spPr>
          <a:xfrm>
            <a:off x="914400" y="1417320"/>
            <a:ext cx="5806440" cy="868680"/>
          </a:xfrm>
          <a:prstGeom prst="rect">
            <a:avLst/>
          </a:prstGeom>
          <a:noFill/>
        </p:spPr>
        <p:txBody>
          <a:bodyPr wrap="square" lIns="27432" tIns="18288" rIns="27432" bIns="18288" anchor="t">
            <a:spAutoFit/>
          </a:bodyPr>
          <a:lstStyle/>
          <a:p>
            <a:r>
              <a:rPr sz="2200" b="1">
                <a:solidFill>
                  <a:srgbClr val="73000A"/>
                </a:solidFill>
                <a:latin typeface="Arial"/>
              </a:rPr>
              <a:t>The Garnet AI Foundry is USC’s AI tools, training, and support hub.</a:t>
            </a:r>
          </a:p>
        </p:txBody>
      </p:sp>
      <p:sp>
        <p:nvSpPr>
          <p:cNvPr id="6" name="TextBox 5"/>
          <p:cNvSpPr txBox="1"/>
          <p:nvPr/>
        </p:nvSpPr>
        <p:spPr>
          <a:xfrm>
            <a:off x="1051560" y="2423160"/>
            <a:ext cx="6035040" cy="2194560"/>
          </a:xfrm>
          <a:prstGeom prst="rect">
            <a:avLst/>
          </a:prstGeom>
          <a:noFill/>
        </p:spPr>
        <p:txBody>
          <a:bodyPr wrap="square" lIns="27432" tIns="18288" rIns="27432" bIns="18288" anchor="t">
            <a:spAutoFit/>
          </a:bodyPr>
          <a:lstStyle/>
          <a:p>
            <a:pPr marL="226695" indent="-53975">
              <a:lnSpc>
                <a:spcPct val="105000"/>
              </a:lnSpc>
              <a:spcAft>
                <a:spcPts val="600"/>
              </a:spcAft>
              <a:buChar char="•"/>
            </a:pPr>
            <a:r>
              <a:rPr sz="1700" b="0">
                <a:solidFill>
                  <a:srgbClr val="000000"/>
                </a:solidFill>
                <a:latin typeface="Arial"/>
              </a:rPr>
              <a:t>Use approved AI services and university guidance as your starting point</a:t>
            </a:r>
          </a:p>
          <a:p>
            <a:pPr marL="226695" indent="-53975">
              <a:lnSpc>
                <a:spcPct val="105000"/>
              </a:lnSpc>
              <a:spcAft>
                <a:spcPts val="600"/>
              </a:spcAft>
              <a:buChar char="•"/>
            </a:pPr>
            <a:r>
              <a:rPr sz="1700" b="0">
                <a:solidFill>
                  <a:srgbClr val="000000"/>
                </a:solidFill>
                <a:latin typeface="Arial"/>
              </a:rPr>
              <a:t>Look to the Foundry for resources, workshops, and support pathways</a:t>
            </a:r>
          </a:p>
          <a:p>
            <a:pPr marL="226695" indent="-53975">
              <a:lnSpc>
                <a:spcPct val="105000"/>
              </a:lnSpc>
              <a:spcAft>
                <a:spcPts val="600"/>
              </a:spcAft>
              <a:buChar char="•"/>
            </a:pPr>
            <a:r>
              <a:rPr sz="1700" b="0">
                <a:solidFill>
                  <a:srgbClr val="000000"/>
                </a:solidFill>
                <a:latin typeface="Arial"/>
              </a:rPr>
              <a:t>Start with practical use cases: productivity, course planning, brainstorming, feedback workflows, and responsible experimentation</a:t>
            </a:r>
          </a:p>
        </p:txBody>
      </p:sp>
      <p:sp>
        <p:nvSpPr>
          <p:cNvPr id="7" name="Oval 6">
            <a:hlinkClick r:id="rId3"/>
          </p:cNvPr>
          <p:cNvSpPr/>
          <p:nvPr/>
        </p:nvSpPr>
        <p:spPr>
          <a:xfrm>
            <a:off x="8535332" y="2154290"/>
            <a:ext cx="1673998" cy="1679703"/>
          </a:xfrm>
          <a:prstGeom prst="ellipse">
            <a:avLst/>
          </a:prstGeom>
          <a:solidFill>
            <a:srgbClr val="73000A"/>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lang="en-US" sz="2000" b="1">
                <a:solidFill>
                  <a:srgbClr val="FFFFFF"/>
                </a:solidFill>
                <a:latin typeface="Arial"/>
              </a:rPr>
              <a:t>Garnet </a:t>
            </a:r>
            <a:r>
              <a:rPr sz="2000" b="1">
                <a:solidFill>
                  <a:srgbClr val="FFFFFF"/>
                </a:solidFill>
                <a:latin typeface="Arial"/>
              </a:rPr>
              <a:t>AI
Foundry</a:t>
            </a:r>
          </a:p>
        </p:txBody>
      </p:sp>
      <p:sp>
        <p:nvSpPr>
          <p:cNvPr id="8" name="Oval 7"/>
          <p:cNvSpPr/>
          <p:nvPr/>
        </p:nvSpPr>
        <p:spPr>
          <a:xfrm>
            <a:off x="7355541" y="1417319"/>
            <a:ext cx="1549998" cy="970495"/>
          </a:xfrm>
          <a:prstGeom prst="ellipse">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2000" b="1">
                <a:solidFill>
                  <a:srgbClr val="FFFFFF"/>
                </a:solidFill>
                <a:latin typeface="Arial"/>
              </a:rPr>
              <a:t>Tools</a:t>
            </a:r>
          </a:p>
        </p:txBody>
      </p:sp>
      <p:sp>
        <p:nvSpPr>
          <p:cNvPr id="9" name="Oval 8"/>
          <p:cNvSpPr/>
          <p:nvPr/>
        </p:nvSpPr>
        <p:spPr>
          <a:xfrm>
            <a:off x="9824421" y="1417319"/>
            <a:ext cx="1549998" cy="970495"/>
          </a:xfrm>
          <a:prstGeom prst="ellipse">
            <a:avLst/>
          </a:prstGeom>
          <a:solidFill>
            <a:srgbClr val="759005"/>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2000" b="1">
                <a:solidFill>
                  <a:srgbClr val="FFFFFF"/>
                </a:solidFill>
                <a:latin typeface="Arial"/>
              </a:rPr>
              <a:t>Training</a:t>
            </a:r>
          </a:p>
        </p:txBody>
      </p:sp>
      <p:sp>
        <p:nvSpPr>
          <p:cNvPr id="10" name="Oval 9"/>
          <p:cNvSpPr/>
          <p:nvPr/>
        </p:nvSpPr>
        <p:spPr>
          <a:xfrm>
            <a:off x="7543800" y="3869794"/>
            <a:ext cx="1549998" cy="970495"/>
          </a:xfrm>
          <a:prstGeom prst="ellipse">
            <a:avLst/>
          </a:prstGeom>
          <a:solidFill>
            <a:srgbClr val="3277B6"/>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2000" b="1">
                <a:solidFill>
                  <a:srgbClr val="FFFFFF"/>
                </a:solidFill>
                <a:latin typeface="Arial"/>
              </a:rPr>
              <a:t>Support</a:t>
            </a:r>
          </a:p>
        </p:txBody>
      </p:sp>
      <p:sp>
        <p:nvSpPr>
          <p:cNvPr id="11" name="Oval 10"/>
          <p:cNvSpPr/>
          <p:nvPr/>
        </p:nvSpPr>
        <p:spPr>
          <a:xfrm>
            <a:off x="9803802" y="3784384"/>
            <a:ext cx="1549998" cy="970495"/>
          </a:xfrm>
          <a:prstGeom prst="ellipse">
            <a:avLst/>
          </a:prstGeom>
          <a:solidFill>
            <a:srgbClr val="E23B38"/>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2000" b="1">
                <a:solidFill>
                  <a:srgbClr val="FFFFFF"/>
                </a:solidFill>
                <a:latin typeface="Arial"/>
              </a:rPr>
              <a:t>Practice</a:t>
            </a:r>
          </a:p>
        </p:txBody>
      </p:sp>
      <p:grpSp>
        <p:nvGrpSpPr>
          <p:cNvPr id="13" name="Group 12" descr="https://www.sc.edu/about/offices_and_divisions/division_of_information_technology/ai/index.php">
            <a:extLst>
              <a:ext uri="{FF2B5EF4-FFF2-40B4-BE49-F238E27FC236}">
                <a16:creationId xmlns:a16="http://schemas.microsoft.com/office/drawing/2014/main" id="{6564363C-F1B2-C908-B879-5FBB9976773D}"/>
              </a:ext>
            </a:extLst>
          </p:cNvPr>
          <p:cNvGrpSpPr/>
          <p:nvPr/>
        </p:nvGrpSpPr>
        <p:grpSpPr>
          <a:xfrm>
            <a:off x="1301098" y="4754880"/>
            <a:ext cx="1328071" cy="1662963"/>
            <a:chOff x="6816912" y="579157"/>
            <a:chExt cx="2492935" cy="3450983"/>
          </a:xfrm>
        </p:grpSpPr>
        <p:pic>
          <p:nvPicPr>
            <p:cNvPr id="14" name="Picture 13">
              <a:extLst>
                <a:ext uri="{FF2B5EF4-FFF2-40B4-BE49-F238E27FC236}">
                  <a16:creationId xmlns:a16="http://schemas.microsoft.com/office/drawing/2014/main" id="{56287569-F526-E4BD-B6C8-FCCD989A0797}"/>
                </a:ext>
              </a:extLst>
            </p:cNvPr>
            <p:cNvPicPr>
              <a:picLocks noChangeAspect="1"/>
            </p:cNvPicPr>
            <p:nvPr/>
          </p:nvPicPr>
          <p:blipFill>
            <a:blip r:embed="rId4"/>
            <a:stretch>
              <a:fillRect/>
            </a:stretch>
          </p:blipFill>
          <p:spPr>
            <a:xfrm>
              <a:off x="6816912" y="579157"/>
              <a:ext cx="2492935" cy="2492935"/>
            </a:xfrm>
            <a:prstGeom prst="rect">
              <a:avLst/>
            </a:prstGeom>
          </p:spPr>
        </p:pic>
        <p:sp>
          <p:nvSpPr>
            <p:cNvPr id="15" name="TextBox 14">
              <a:extLst>
                <a:ext uri="{FF2B5EF4-FFF2-40B4-BE49-F238E27FC236}">
                  <a16:creationId xmlns:a16="http://schemas.microsoft.com/office/drawing/2014/main" id="{C2F001D3-4025-0D08-02B3-F8D657521E8E}"/>
                </a:ext>
              </a:extLst>
            </p:cNvPr>
            <p:cNvSpPr txBox="1"/>
            <p:nvPr/>
          </p:nvSpPr>
          <p:spPr>
            <a:xfrm>
              <a:off x="6816912" y="3072092"/>
              <a:ext cx="2492935" cy="958048"/>
            </a:xfrm>
            <a:prstGeom prst="rect">
              <a:avLst/>
            </a:prstGeom>
            <a:noFill/>
          </p:spPr>
          <p:txBody>
            <a:bodyPr wrap="square" rtlCol="0">
              <a:spAutoFit/>
            </a:bodyPr>
            <a:lstStyle/>
            <a:p>
              <a:pPr algn="ctr" defTabSz="1673352">
                <a:spcAft>
                  <a:spcPts val="600"/>
                </a:spcAft>
              </a:pPr>
              <a:r>
                <a:rPr lang="en-US" sz="1200" kern="1200" dirty="0">
                  <a:latin typeface="+mn-lt"/>
                  <a:ea typeface="+mn-ea"/>
                  <a:cs typeface="+mn-cs"/>
                </a:rPr>
                <a:t>Visit the Garnet AI Foundry</a:t>
              </a:r>
              <a:endParaRPr lang="en-US" sz="8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a:solidFill>
                  <a:srgbClr val="000000"/>
                </a:solidFill>
                <a:latin typeface="Arial Black"/>
              </a:rPr>
              <a:t>What Faculty Can Do with USC AI Tools</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
        <p:nvSpPr>
          <p:cNvPr id="5" name="TextBox 4"/>
          <p:cNvSpPr txBox="1"/>
          <p:nvPr/>
        </p:nvSpPr>
        <p:spPr>
          <a:xfrm>
            <a:off x="914400" y="1353312"/>
            <a:ext cx="4846320" cy="411480"/>
          </a:xfrm>
          <a:prstGeom prst="rect">
            <a:avLst/>
          </a:prstGeom>
          <a:noFill/>
        </p:spPr>
        <p:txBody>
          <a:bodyPr wrap="square" lIns="27432" tIns="18288" rIns="27432" bIns="18288" anchor="t">
            <a:spAutoFit/>
          </a:bodyPr>
          <a:lstStyle/>
          <a:p>
            <a:r>
              <a:rPr sz="1800" b="1">
                <a:solidFill>
                  <a:srgbClr val="73000A"/>
                </a:solidFill>
                <a:latin typeface="Arial"/>
              </a:rPr>
              <a:t>Practical, low-risk starting points</a:t>
            </a:r>
          </a:p>
        </p:txBody>
      </p:sp>
      <p:sp>
        <p:nvSpPr>
          <p:cNvPr id="6" name="TextBox 5"/>
          <p:cNvSpPr txBox="1"/>
          <p:nvPr/>
        </p:nvSpPr>
        <p:spPr>
          <a:xfrm>
            <a:off x="960120" y="1874519"/>
            <a:ext cx="5074920" cy="3474720"/>
          </a:xfrm>
          <a:prstGeom prst="rect">
            <a:avLst/>
          </a:prstGeom>
          <a:noFill/>
        </p:spPr>
        <p:txBody>
          <a:bodyPr wrap="square" lIns="27432" tIns="18288" rIns="27432" bIns="18288" anchor="t">
            <a:spAutoFit/>
          </a:bodyPr>
          <a:lstStyle/>
          <a:p>
            <a:pPr marL="220027" indent="-52387">
              <a:lnSpc>
                <a:spcPct val="105000"/>
              </a:lnSpc>
              <a:spcAft>
                <a:spcPts val="600"/>
              </a:spcAft>
              <a:buChar char="•"/>
            </a:pPr>
            <a:r>
              <a:rPr sz="1650" b="0">
                <a:solidFill>
                  <a:srgbClr val="000000"/>
                </a:solidFill>
                <a:latin typeface="Arial"/>
              </a:rPr>
              <a:t>Draft and refine course communications</a:t>
            </a:r>
          </a:p>
          <a:p>
            <a:pPr marL="220027" indent="-52387">
              <a:lnSpc>
                <a:spcPct val="105000"/>
              </a:lnSpc>
              <a:spcAft>
                <a:spcPts val="600"/>
              </a:spcAft>
              <a:buChar char="•"/>
            </a:pPr>
            <a:r>
              <a:rPr sz="1650" b="0">
                <a:solidFill>
                  <a:srgbClr val="000000"/>
                </a:solidFill>
                <a:latin typeface="Arial"/>
              </a:rPr>
              <a:t>Brainstorm assignment ideas or discussion prompts</a:t>
            </a:r>
          </a:p>
          <a:p>
            <a:pPr marL="220027" indent="-52387">
              <a:lnSpc>
                <a:spcPct val="105000"/>
              </a:lnSpc>
              <a:spcAft>
                <a:spcPts val="600"/>
              </a:spcAft>
              <a:buChar char="•"/>
            </a:pPr>
            <a:r>
              <a:rPr sz="1650" b="0">
                <a:solidFill>
                  <a:srgbClr val="000000"/>
                </a:solidFill>
                <a:latin typeface="Arial"/>
              </a:rPr>
              <a:t>Summarize meeting notes or planning materials</a:t>
            </a:r>
          </a:p>
          <a:p>
            <a:pPr marL="220027" indent="-52387">
              <a:lnSpc>
                <a:spcPct val="105000"/>
              </a:lnSpc>
              <a:spcAft>
                <a:spcPts val="600"/>
              </a:spcAft>
              <a:buChar char="•"/>
            </a:pPr>
            <a:r>
              <a:rPr sz="1650" b="0">
                <a:solidFill>
                  <a:srgbClr val="000000"/>
                </a:solidFill>
                <a:latin typeface="Arial"/>
              </a:rPr>
              <a:t>Generate first drafts of rubrics, activities, or FAQs</a:t>
            </a:r>
          </a:p>
          <a:p>
            <a:pPr marL="220027" indent="-52387">
              <a:lnSpc>
                <a:spcPct val="105000"/>
              </a:lnSpc>
              <a:spcAft>
                <a:spcPts val="600"/>
              </a:spcAft>
              <a:buChar char="•"/>
            </a:pPr>
            <a:r>
              <a:rPr sz="1650" b="0">
                <a:solidFill>
                  <a:srgbClr val="000000"/>
                </a:solidFill>
                <a:latin typeface="Arial"/>
              </a:rPr>
              <a:t>Explore custom GPTs or agents for repeated instructional or administrative tasks</a:t>
            </a:r>
          </a:p>
        </p:txBody>
      </p:sp>
      <p:sp>
        <p:nvSpPr>
          <p:cNvPr id="7" name="TextBox 6"/>
          <p:cNvSpPr txBox="1"/>
          <p:nvPr/>
        </p:nvSpPr>
        <p:spPr>
          <a:xfrm>
            <a:off x="6446520" y="1353312"/>
            <a:ext cx="4114800" cy="411480"/>
          </a:xfrm>
          <a:prstGeom prst="rect">
            <a:avLst/>
          </a:prstGeom>
          <a:noFill/>
        </p:spPr>
        <p:txBody>
          <a:bodyPr wrap="square" lIns="27432" tIns="18288" rIns="27432" bIns="18288" anchor="t">
            <a:spAutoFit/>
          </a:bodyPr>
          <a:lstStyle/>
          <a:p>
            <a:r>
              <a:rPr sz="1800" b="1">
                <a:solidFill>
                  <a:srgbClr val="0D3841"/>
                </a:solidFill>
                <a:latin typeface="Arial"/>
              </a:rPr>
              <a:t>From one task to repeatable support</a:t>
            </a:r>
          </a:p>
        </p:txBody>
      </p:sp>
      <p:sp>
        <p:nvSpPr>
          <p:cNvPr id="8" name="Rectangle 7"/>
          <p:cNvSpPr/>
          <p:nvPr/>
        </p:nvSpPr>
        <p:spPr>
          <a:xfrm>
            <a:off x="6492240" y="2011680"/>
            <a:ext cx="457200" cy="457200"/>
          </a:xfrm>
          <a:prstGeom prst="rect">
            <a:avLst/>
          </a:prstGeom>
          <a:solidFill>
            <a:srgbClr val="73000A"/>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1</a:t>
            </a:r>
          </a:p>
        </p:txBody>
      </p:sp>
      <p:sp>
        <p:nvSpPr>
          <p:cNvPr id="9" name="TextBox 8"/>
          <p:cNvSpPr txBox="1"/>
          <p:nvPr/>
        </p:nvSpPr>
        <p:spPr>
          <a:xfrm>
            <a:off x="7178040" y="1993392"/>
            <a:ext cx="3383280" cy="548640"/>
          </a:xfrm>
          <a:prstGeom prst="rect">
            <a:avLst/>
          </a:prstGeom>
          <a:noFill/>
        </p:spPr>
        <p:txBody>
          <a:bodyPr wrap="square" lIns="27432" tIns="18288" rIns="27432" bIns="18288" anchor="t">
            <a:spAutoFit/>
          </a:bodyPr>
          <a:lstStyle/>
          <a:p>
            <a:r>
              <a:rPr sz="1600" b="0">
                <a:solidFill>
                  <a:srgbClr val="000000"/>
                </a:solidFill>
                <a:latin typeface="Arial"/>
              </a:rPr>
              <a:t>Try a single prompt</a:t>
            </a:r>
          </a:p>
        </p:txBody>
      </p:sp>
      <p:sp>
        <p:nvSpPr>
          <p:cNvPr id="10" name="Rectangle 9"/>
          <p:cNvSpPr/>
          <p:nvPr/>
        </p:nvSpPr>
        <p:spPr>
          <a:xfrm>
            <a:off x="6492240" y="2971800"/>
            <a:ext cx="457200" cy="457200"/>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2</a:t>
            </a:r>
          </a:p>
        </p:txBody>
      </p:sp>
      <p:sp>
        <p:nvSpPr>
          <p:cNvPr id="11" name="TextBox 10"/>
          <p:cNvSpPr txBox="1"/>
          <p:nvPr/>
        </p:nvSpPr>
        <p:spPr>
          <a:xfrm>
            <a:off x="7178040" y="2953512"/>
            <a:ext cx="3383280" cy="548640"/>
          </a:xfrm>
          <a:prstGeom prst="rect">
            <a:avLst/>
          </a:prstGeom>
          <a:noFill/>
        </p:spPr>
        <p:txBody>
          <a:bodyPr wrap="square" lIns="27432" tIns="18288" rIns="27432" bIns="18288" anchor="t">
            <a:spAutoFit/>
          </a:bodyPr>
          <a:lstStyle/>
          <a:p>
            <a:r>
              <a:rPr sz="1600" b="0">
                <a:solidFill>
                  <a:srgbClr val="000000"/>
                </a:solidFill>
                <a:latin typeface="Arial"/>
              </a:rPr>
              <a:t>Refine with examples</a:t>
            </a:r>
          </a:p>
        </p:txBody>
      </p:sp>
      <p:sp>
        <p:nvSpPr>
          <p:cNvPr id="12" name="Rectangle 11"/>
          <p:cNvSpPr/>
          <p:nvPr/>
        </p:nvSpPr>
        <p:spPr>
          <a:xfrm>
            <a:off x="6492240" y="3931920"/>
            <a:ext cx="457200" cy="457200"/>
          </a:xfrm>
          <a:prstGeom prst="rect">
            <a:avLst/>
          </a:prstGeom>
          <a:solidFill>
            <a:srgbClr val="759005"/>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400" b="1">
                <a:solidFill>
                  <a:srgbClr val="FFFFFF"/>
                </a:solidFill>
                <a:latin typeface="Arial"/>
              </a:rPr>
              <a:t>3</a:t>
            </a:r>
          </a:p>
        </p:txBody>
      </p:sp>
      <p:sp>
        <p:nvSpPr>
          <p:cNvPr id="13" name="TextBox 12"/>
          <p:cNvSpPr txBox="1"/>
          <p:nvPr/>
        </p:nvSpPr>
        <p:spPr>
          <a:xfrm>
            <a:off x="7178040" y="3913632"/>
            <a:ext cx="3383280" cy="548640"/>
          </a:xfrm>
          <a:prstGeom prst="rect">
            <a:avLst/>
          </a:prstGeom>
          <a:noFill/>
        </p:spPr>
        <p:txBody>
          <a:bodyPr wrap="square" lIns="27432" tIns="18288" rIns="27432" bIns="18288" anchor="t">
            <a:spAutoFit/>
          </a:bodyPr>
          <a:lstStyle/>
          <a:p>
            <a:r>
              <a:rPr sz="1600" b="1">
                <a:solidFill>
                  <a:srgbClr val="000000"/>
                </a:solidFill>
                <a:latin typeface="Arial"/>
              </a:rPr>
              <a:t>Build a reusable workflow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27432" tIns="18288" rIns="27432" bIns="18288"/>
          <a:lstStyle/>
          <a:p>
            <a:pPr algn="l"/>
            <a:r>
              <a:rPr sz="2300" b="0" dirty="0">
                <a:solidFill>
                  <a:srgbClr val="000000"/>
                </a:solidFill>
                <a:latin typeface="Arial Black"/>
              </a:rPr>
              <a:t>Responsible AI Use: Guardrails for Faculty</a:t>
            </a:r>
          </a:p>
        </p:txBody>
      </p:sp>
      <p:sp>
        <p:nvSpPr>
          <p:cNvPr id="4" name="Rectangle 3"/>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
        <p:nvSpPr>
          <p:cNvPr id="5" name="Rectangle 4">
            <a:extLst>
              <a:ext uri="{C183D7F6-B498-43B3-948B-1728B52AA6E4}">
                <adec:decorative xmlns:adec="http://schemas.microsoft.com/office/drawing/2017/decorative" val="1"/>
              </a:ext>
            </a:extLst>
          </p:cNvPr>
          <p:cNvSpPr/>
          <p:nvPr/>
        </p:nvSpPr>
        <p:spPr>
          <a:xfrm>
            <a:off x="932688" y="1490472"/>
            <a:ext cx="91440" cy="530352"/>
          </a:xfrm>
          <a:prstGeom prst="rect">
            <a:avLst/>
          </a:prstGeom>
          <a:solidFill>
            <a:srgbClr val="7300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207008" y="1417320"/>
            <a:ext cx="2834640" cy="347472"/>
          </a:xfrm>
          <a:prstGeom prst="rect">
            <a:avLst/>
          </a:prstGeom>
          <a:noFill/>
        </p:spPr>
        <p:txBody>
          <a:bodyPr wrap="square" lIns="27432" tIns="18288" rIns="27432" bIns="18288" anchor="t">
            <a:spAutoFit/>
          </a:bodyPr>
          <a:lstStyle/>
          <a:p>
            <a:r>
              <a:rPr sz="1650" b="1">
                <a:solidFill>
                  <a:srgbClr val="73000A"/>
                </a:solidFill>
                <a:latin typeface="Arial"/>
              </a:rPr>
              <a:t>Use approved tools</a:t>
            </a:r>
          </a:p>
        </p:txBody>
      </p:sp>
      <p:sp>
        <p:nvSpPr>
          <p:cNvPr id="7" name="TextBox 6"/>
          <p:cNvSpPr txBox="1"/>
          <p:nvPr/>
        </p:nvSpPr>
        <p:spPr>
          <a:xfrm>
            <a:off x="3703320" y="1417320"/>
            <a:ext cx="7040880" cy="502920"/>
          </a:xfrm>
          <a:prstGeom prst="rect">
            <a:avLst/>
          </a:prstGeom>
          <a:noFill/>
        </p:spPr>
        <p:txBody>
          <a:bodyPr wrap="square" lIns="27432" tIns="18288" rIns="27432" bIns="18288" anchor="t">
            <a:spAutoFit/>
          </a:bodyPr>
          <a:lstStyle/>
          <a:p>
            <a:r>
              <a:rPr sz="1550" b="0">
                <a:solidFill>
                  <a:srgbClr val="000000"/>
                </a:solidFill>
                <a:latin typeface="Arial"/>
              </a:rPr>
              <a:t>Start with USC-supported AI services when working with university information.</a:t>
            </a:r>
          </a:p>
        </p:txBody>
      </p:sp>
      <p:sp>
        <p:nvSpPr>
          <p:cNvPr id="8" name="Rectangle 7">
            <a:extLst>
              <a:ext uri="{C183D7F6-B498-43B3-948B-1728B52AA6E4}">
                <adec:decorative xmlns:adec="http://schemas.microsoft.com/office/drawing/2017/decorative" val="1"/>
              </a:ext>
            </a:extLst>
          </p:cNvPr>
          <p:cNvSpPr/>
          <p:nvPr/>
        </p:nvSpPr>
        <p:spPr>
          <a:xfrm>
            <a:off x="932688" y="2295144"/>
            <a:ext cx="91440" cy="53035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207008" y="2221992"/>
            <a:ext cx="2834640" cy="347472"/>
          </a:xfrm>
          <a:prstGeom prst="rect">
            <a:avLst/>
          </a:prstGeom>
          <a:noFill/>
        </p:spPr>
        <p:txBody>
          <a:bodyPr wrap="square" lIns="27432" tIns="18288" rIns="27432" bIns="18288" anchor="t">
            <a:spAutoFit/>
          </a:bodyPr>
          <a:lstStyle/>
          <a:p>
            <a:r>
              <a:rPr sz="1650" b="1">
                <a:solidFill>
                  <a:srgbClr val="0D3841"/>
                </a:solidFill>
                <a:latin typeface="Arial"/>
              </a:rPr>
              <a:t>Protect sensitive data</a:t>
            </a:r>
          </a:p>
        </p:txBody>
      </p:sp>
      <p:sp>
        <p:nvSpPr>
          <p:cNvPr id="10" name="TextBox 9"/>
          <p:cNvSpPr txBox="1"/>
          <p:nvPr/>
        </p:nvSpPr>
        <p:spPr>
          <a:xfrm>
            <a:off x="3703320" y="2221992"/>
            <a:ext cx="7040880" cy="502920"/>
          </a:xfrm>
          <a:prstGeom prst="rect">
            <a:avLst/>
          </a:prstGeom>
          <a:noFill/>
        </p:spPr>
        <p:txBody>
          <a:bodyPr wrap="square" lIns="27432" tIns="18288" rIns="27432" bIns="18288" anchor="t">
            <a:spAutoFit/>
          </a:bodyPr>
          <a:lstStyle/>
          <a:p>
            <a:r>
              <a:rPr sz="1550" b="0">
                <a:solidFill>
                  <a:srgbClr val="000000"/>
                </a:solidFill>
                <a:latin typeface="Arial"/>
              </a:rPr>
              <a:t>Do not put sensitive student, employee, health, or protected data into unapproved tools.</a:t>
            </a:r>
          </a:p>
        </p:txBody>
      </p:sp>
      <p:sp>
        <p:nvSpPr>
          <p:cNvPr id="11" name="Rectangle 10">
            <a:extLst>
              <a:ext uri="{C183D7F6-B498-43B3-948B-1728B52AA6E4}">
                <adec:decorative xmlns:adec="http://schemas.microsoft.com/office/drawing/2017/decorative" val="1"/>
              </a:ext>
            </a:extLst>
          </p:cNvPr>
          <p:cNvSpPr/>
          <p:nvPr/>
        </p:nvSpPr>
        <p:spPr>
          <a:xfrm>
            <a:off x="932688" y="3099816"/>
            <a:ext cx="91440" cy="530352"/>
          </a:xfrm>
          <a:prstGeom prst="rect">
            <a:avLst/>
          </a:prstGeom>
          <a:solidFill>
            <a:srgbClr val="E23B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207008" y="3026664"/>
            <a:ext cx="2834640" cy="347472"/>
          </a:xfrm>
          <a:prstGeom prst="rect">
            <a:avLst/>
          </a:prstGeom>
          <a:noFill/>
        </p:spPr>
        <p:txBody>
          <a:bodyPr wrap="square" lIns="27432" tIns="18288" rIns="27432" bIns="18288" anchor="t">
            <a:spAutoFit/>
          </a:bodyPr>
          <a:lstStyle/>
          <a:p>
            <a:r>
              <a:rPr sz="1650" b="1">
                <a:solidFill>
                  <a:srgbClr val="E23B38"/>
                </a:solidFill>
                <a:latin typeface="Arial"/>
              </a:rPr>
              <a:t>Review outputs</a:t>
            </a:r>
          </a:p>
        </p:txBody>
      </p:sp>
      <p:sp>
        <p:nvSpPr>
          <p:cNvPr id="13" name="TextBox 12"/>
          <p:cNvSpPr txBox="1"/>
          <p:nvPr/>
        </p:nvSpPr>
        <p:spPr>
          <a:xfrm>
            <a:off x="3703320" y="3026664"/>
            <a:ext cx="7040880" cy="502920"/>
          </a:xfrm>
          <a:prstGeom prst="rect">
            <a:avLst/>
          </a:prstGeom>
          <a:noFill/>
        </p:spPr>
        <p:txBody>
          <a:bodyPr wrap="square" lIns="27432" tIns="18288" rIns="27432" bIns="18288" anchor="t">
            <a:spAutoFit/>
          </a:bodyPr>
          <a:lstStyle/>
          <a:p>
            <a:r>
              <a:rPr sz="1550" b="0">
                <a:solidFill>
                  <a:srgbClr val="000000"/>
                </a:solidFill>
                <a:latin typeface="Arial"/>
              </a:rPr>
              <a:t>Check accuracy, bias, citations, and fit before using or sharing AI-generated work.</a:t>
            </a:r>
          </a:p>
        </p:txBody>
      </p:sp>
      <p:sp>
        <p:nvSpPr>
          <p:cNvPr id="14" name="Rectangle 13">
            <a:extLst>
              <a:ext uri="{C183D7F6-B498-43B3-948B-1728B52AA6E4}">
                <adec:decorative xmlns:adec="http://schemas.microsoft.com/office/drawing/2017/decorative" val="1"/>
              </a:ext>
            </a:extLst>
          </p:cNvPr>
          <p:cNvSpPr/>
          <p:nvPr/>
        </p:nvSpPr>
        <p:spPr>
          <a:xfrm>
            <a:off x="932688" y="3904488"/>
            <a:ext cx="91440" cy="530352"/>
          </a:xfrm>
          <a:prstGeom prst="rect">
            <a:avLst/>
          </a:prstGeom>
          <a:solidFill>
            <a:srgbClr val="75900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207008" y="3831336"/>
            <a:ext cx="2834640" cy="347472"/>
          </a:xfrm>
          <a:prstGeom prst="rect">
            <a:avLst/>
          </a:prstGeom>
          <a:noFill/>
        </p:spPr>
        <p:txBody>
          <a:bodyPr wrap="square" lIns="27432" tIns="18288" rIns="27432" bIns="18288" anchor="t">
            <a:spAutoFit/>
          </a:bodyPr>
          <a:lstStyle/>
          <a:p>
            <a:r>
              <a:rPr sz="1650" b="1">
                <a:solidFill>
                  <a:srgbClr val="759005"/>
                </a:solidFill>
                <a:latin typeface="Arial"/>
              </a:rPr>
              <a:t>Be transparent</a:t>
            </a:r>
          </a:p>
        </p:txBody>
      </p:sp>
      <p:sp>
        <p:nvSpPr>
          <p:cNvPr id="16" name="TextBox 15"/>
          <p:cNvSpPr txBox="1"/>
          <p:nvPr/>
        </p:nvSpPr>
        <p:spPr>
          <a:xfrm>
            <a:off x="3703320" y="3831336"/>
            <a:ext cx="7040880" cy="502920"/>
          </a:xfrm>
          <a:prstGeom prst="rect">
            <a:avLst/>
          </a:prstGeom>
          <a:noFill/>
        </p:spPr>
        <p:txBody>
          <a:bodyPr wrap="square" lIns="27432" tIns="18288" rIns="27432" bIns="18288" anchor="t">
            <a:spAutoFit/>
          </a:bodyPr>
          <a:lstStyle/>
          <a:p>
            <a:r>
              <a:rPr sz="1550" b="0">
                <a:solidFill>
                  <a:srgbClr val="000000"/>
                </a:solidFill>
                <a:latin typeface="Arial"/>
              </a:rPr>
              <a:t>Tell students when AI is part of the learning process or assignment workflow.</a:t>
            </a:r>
          </a:p>
        </p:txBody>
      </p:sp>
      <p:sp>
        <p:nvSpPr>
          <p:cNvPr id="17" name="Rectangle 16">
            <a:extLst>
              <a:ext uri="{C183D7F6-B498-43B3-948B-1728B52AA6E4}">
                <adec:decorative xmlns:adec="http://schemas.microsoft.com/office/drawing/2017/decorative" val="1"/>
              </a:ext>
            </a:extLst>
          </p:cNvPr>
          <p:cNvSpPr/>
          <p:nvPr/>
        </p:nvSpPr>
        <p:spPr>
          <a:xfrm>
            <a:off x="932688" y="4709160"/>
            <a:ext cx="91440" cy="530352"/>
          </a:xfrm>
          <a:prstGeom prst="rect">
            <a:avLst/>
          </a:prstGeom>
          <a:solidFill>
            <a:srgbClr val="3277B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207008" y="4636008"/>
            <a:ext cx="2834640" cy="347472"/>
          </a:xfrm>
          <a:prstGeom prst="rect">
            <a:avLst/>
          </a:prstGeom>
          <a:noFill/>
        </p:spPr>
        <p:txBody>
          <a:bodyPr wrap="square" lIns="27432" tIns="18288" rIns="27432" bIns="18288" anchor="t">
            <a:spAutoFit/>
          </a:bodyPr>
          <a:lstStyle/>
          <a:p>
            <a:r>
              <a:rPr sz="1650" b="1">
                <a:solidFill>
                  <a:srgbClr val="3277B6"/>
                </a:solidFill>
                <a:latin typeface="Arial"/>
              </a:rPr>
              <a:t>Keep judgment human</a:t>
            </a:r>
          </a:p>
        </p:txBody>
      </p:sp>
      <p:sp>
        <p:nvSpPr>
          <p:cNvPr id="19" name="TextBox 18"/>
          <p:cNvSpPr txBox="1"/>
          <p:nvPr/>
        </p:nvSpPr>
        <p:spPr>
          <a:xfrm>
            <a:off x="3703320" y="4636008"/>
            <a:ext cx="7040880" cy="502920"/>
          </a:xfrm>
          <a:prstGeom prst="rect">
            <a:avLst/>
          </a:prstGeom>
          <a:noFill/>
        </p:spPr>
        <p:txBody>
          <a:bodyPr wrap="square" lIns="27432" tIns="18288" rIns="27432" bIns="18288" anchor="t">
            <a:spAutoFit/>
          </a:bodyPr>
          <a:lstStyle/>
          <a:p>
            <a:r>
              <a:rPr sz="1550" b="0">
                <a:solidFill>
                  <a:srgbClr val="000000"/>
                </a:solidFill>
                <a:latin typeface="Arial"/>
              </a:rPr>
              <a:t>AI can assist; faculty remain accountable for academic and professional decisions.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AB005-0954-0E8F-781E-B8B5EF208CBF}"/>
              </a:ext>
            </a:extLst>
          </p:cNvPr>
          <p:cNvSpPr>
            <a:spLocks noGrp="1"/>
          </p:cNvSpPr>
          <p:nvPr>
            <p:ph type="title"/>
          </p:nvPr>
        </p:nvSpPr>
        <p:spPr/>
        <p:txBody>
          <a:bodyPr/>
          <a:lstStyle/>
          <a:p>
            <a:r>
              <a:rPr lang="en-US" sz="2300">
                <a:solidFill>
                  <a:srgbClr val="000000"/>
                </a:solidFill>
                <a:latin typeface="Arial Black"/>
              </a:rPr>
              <a:t>Before you paste: what data is OK where?</a:t>
            </a:r>
          </a:p>
        </p:txBody>
      </p:sp>
      <p:graphicFrame>
        <p:nvGraphicFramePr>
          <p:cNvPr id="4" name="Content Placeholder 3">
            <a:extLst>
              <a:ext uri="{FF2B5EF4-FFF2-40B4-BE49-F238E27FC236}">
                <a16:creationId xmlns:a16="http://schemas.microsoft.com/office/drawing/2014/main" id="{CE625CC2-D88A-EBAA-A637-A7641D6DD449}"/>
              </a:ext>
            </a:extLst>
          </p:cNvPr>
          <p:cNvGraphicFramePr>
            <a:graphicFrameLocks noGrp="1"/>
          </p:cNvGraphicFramePr>
          <p:nvPr>
            <p:ph idx="1"/>
          </p:nvPr>
        </p:nvGraphicFramePr>
        <p:xfrm>
          <a:off x="838200" y="1477282"/>
          <a:ext cx="10515600" cy="3999810"/>
        </p:xfrm>
        <a:graphic>
          <a:graphicData uri="http://schemas.openxmlformats.org/drawingml/2006/table">
            <a:tbl>
              <a:tblPr firstRow="1" firstCol="1" bandRow="1">
                <a:tableStyleId>{B301B821-A1FF-4177-AEE7-76D212191A09}</a:tableStyleId>
              </a:tblPr>
              <a:tblGrid>
                <a:gridCol w="2103120">
                  <a:extLst>
                    <a:ext uri="{9D8B030D-6E8A-4147-A177-3AD203B41FA5}">
                      <a16:colId xmlns:a16="http://schemas.microsoft.com/office/drawing/2014/main" val="1347017845"/>
                    </a:ext>
                  </a:extLst>
                </a:gridCol>
                <a:gridCol w="2103120">
                  <a:extLst>
                    <a:ext uri="{9D8B030D-6E8A-4147-A177-3AD203B41FA5}">
                      <a16:colId xmlns:a16="http://schemas.microsoft.com/office/drawing/2014/main" val="149107589"/>
                    </a:ext>
                  </a:extLst>
                </a:gridCol>
                <a:gridCol w="2103120">
                  <a:extLst>
                    <a:ext uri="{9D8B030D-6E8A-4147-A177-3AD203B41FA5}">
                      <a16:colId xmlns:a16="http://schemas.microsoft.com/office/drawing/2014/main" val="960903293"/>
                    </a:ext>
                  </a:extLst>
                </a:gridCol>
                <a:gridCol w="2103120">
                  <a:extLst>
                    <a:ext uri="{9D8B030D-6E8A-4147-A177-3AD203B41FA5}">
                      <a16:colId xmlns:a16="http://schemas.microsoft.com/office/drawing/2014/main" val="1322706714"/>
                    </a:ext>
                  </a:extLst>
                </a:gridCol>
                <a:gridCol w="2103120">
                  <a:extLst>
                    <a:ext uri="{9D8B030D-6E8A-4147-A177-3AD203B41FA5}">
                      <a16:colId xmlns:a16="http://schemas.microsoft.com/office/drawing/2014/main" val="4120668120"/>
                    </a:ext>
                  </a:extLst>
                </a:gridCol>
              </a:tblGrid>
              <a:tr h="349377">
                <a:tc>
                  <a:txBody>
                    <a:bodyPr/>
                    <a:lstStyle/>
                    <a:p>
                      <a:pPr algn="l" fontAlgn="t">
                        <a:buNone/>
                      </a:pPr>
                      <a:r>
                        <a:rPr lang="en-US" sz="1400" b="0">
                          <a:effectLst/>
                        </a:rPr>
                        <a:t>Type of information</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3000A"/>
                    </a:solidFill>
                  </a:tcPr>
                </a:tc>
                <a:tc>
                  <a:txBody>
                    <a:bodyPr/>
                    <a:lstStyle/>
                    <a:p>
                      <a:pPr algn="l" fontAlgn="t">
                        <a:buNone/>
                      </a:pPr>
                      <a:r>
                        <a:rPr lang="en-US" sz="1400" b="0">
                          <a:effectLst/>
                        </a:rPr>
                        <a:t>Microsoft Copilot</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3000A"/>
                    </a:solidFill>
                  </a:tcPr>
                </a:tc>
                <a:tc>
                  <a:txBody>
                    <a:bodyPr/>
                    <a:lstStyle/>
                    <a:p>
                      <a:pPr algn="l" fontAlgn="t">
                        <a:buNone/>
                      </a:pPr>
                      <a:r>
                        <a:rPr lang="en-US" sz="1400" b="0">
                          <a:effectLst/>
                        </a:rPr>
                        <a:t>ChatGPT Edu</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3000A"/>
                    </a:solidFill>
                  </a:tcPr>
                </a:tc>
                <a:tc>
                  <a:txBody>
                    <a:bodyPr/>
                    <a:lstStyle/>
                    <a:p>
                      <a:pPr algn="l" fontAlgn="t">
                        <a:buNone/>
                      </a:pPr>
                      <a:r>
                        <a:rPr lang="en-US" sz="1400" b="0">
                          <a:effectLst/>
                        </a:rPr>
                        <a:t>Unsupported AI Tools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3000A"/>
                    </a:solidFill>
                  </a:tcPr>
                </a:tc>
                <a:tc>
                  <a:txBody>
                    <a:bodyPr/>
                    <a:lstStyle/>
                    <a:p>
                      <a:pPr algn="l" fontAlgn="t">
                        <a:buNone/>
                      </a:pPr>
                      <a:r>
                        <a:rPr lang="en-US" sz="1400" b="0">
                          <a:effectLst/>
                        </a:rPr>
                        <a:t>Guidance</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3000A"/>
                    </a:solidFill>
                  </a:tcPr>
                </a:tc>
                <a:extLst>
                  <a:ext uri="{0D108BD9-81ED-4DB2-BD59-A6C34878D82A}">
                    <a16:rowId xmlns:a16="http://schemas.microsoft.com/office/drawing/2014/main" val="3577837963"/>
                  </a:ext>
                </a:extLst>
              </a:tr>
              <a:tr h="792360">
                <a:tc>
                  <a:txBody>
                    <a:bodyPr/>
                    <a:lstStyle/>
                    <a:p>
                      <a:pPr algn="l" fontAlgn="t">
                        <a:buNone/>
                      </a:pPr>
                      <a:r>
                        <a:rPr lang="en-US" sz="1400">
                          <a:effectLst/>
                        </a:rPr>
                        <a:t>Public or low-risk content</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Yes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Yes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Yes, if no PII or proprietary university data is being used </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Appropriate for drafting, brainstorming, and summarizing</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7852118"/>
                  </a:ext>
                </a:extLst>
              </a:tr>
              <a:tr h="665793">
                <a:tc>
                  <a:txBody>
                    <a:bodyPr/>
                    <a:lstStyle/>
                    <a:p>
                      <a:pPr algn="l" fontAlgn="t">
                        <a:buNone/>
                      </a:pPr>
                      <a:r>
                        <a:rPr lang="en-US" sz="1400">
                          <a:effectLst/>
                        </a:rPr>
                        <a:t>General work notes with no sensitive details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Yes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Yes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Use caution to ensure any proprietary university data is not being accessed</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Remove unnecessary identifiers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628646"/>
                  </a:ext>
                </a:extLst>
              </a:tr>
              <a:tr h="918927">
                <a:tc>
                  <a:txBody>
                    <a:bodyPr/>
                    <a:lstStyle/>
                    <a:p>
                      <a:pPr algn="l" fontAlgn="t">
                        <a:buNone/>
                      </a:pPr>
                      <a:r>
                        <a:rPr lang="en-US" sz="1400">
                          <a:effectLst/>
                        </a:rPr>
                        <a:t>Student information or FERPA-protected data</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Yes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Follow university guidance and minimum-necessary practices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No</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When unsure, do not paste</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952588"/>
                  </a:ext>
                </a:extLst>
              </a:tr>
              <a:tr h="665793">
                <a:tc>
                  <a:txBody>
                    <a:bodyPr/>
                    <a:lstStyle/>
                    <a:p>
                      <a:pPr algn="l" fontAlgn="t">
                        <a:buNone/>
                      </a:pPr>
                      <a:r>
                        <a:rPr lang="en-US" sz="1400">
                          <a:effectLst/>
                        </a:rPr>
                        <a:t>Employee, HR, financial, or identifiable records</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Only if approved and appropriate to policy</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Only if approved and appropriate to policy</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No</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Check with leadership or data owner first</a:t>
                      </a:r>
                    </a:p>
                  </a:txBody>
                  <a:tcPr marL="26368" marR="17579" marT="17579" marB="153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8611377"/>
                  </a:ext>
                </a:extLst>
              </a:tr>
              <a:tr h="600313">
                <a:tc>
                  <a:txBody>
                    <a:bodyPr/>
                    <a:lstStyle/>
                    <a:p>
                      <a:pPr algn="l" fontAlgn="t">
                        <a:buNone/>
                      </a:pPr>
                      <a:r>
                        <a:rPr lang="en-US" sz="1400">
                          <a:effectLst/>
                        </a:rPr>
                        <a:t>Restricted or confidential information</a:t>
                      </a:r>
                    </a:p>
                  </a:txBody>
                  <a:tcPr marL="26368" marR="17579" marT="17579" marB="131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Use caution and policy guidance</a:t>
                      </a:r>
                    </a:p>
                  </a:txBody>
                  <a:tcPr marL="26368" marR="17579" marT="17579" marB="131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Do not paste</a:t>
                      </a:r>
                    </a:p>
                  </a:txBody>
                  <a:tcPr marL="26368" marR="17579" marT="17579" marB="131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No</a:t>
                      </a:r>
                    </a:p>
                  </a:txBody>
                  <a:tcPr marL="26368" marR="17579" marT="17579" marB="131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buNone/>
                      </a:pPr>
                      <a:r>
                        <a:rPr lang="en-US" sz="1400">
                          <a:effectLst/>
                        </a:rPr>
                        <a:t>Pause and verify before using AI</a:t>
                      </a:r>
                    </a:p>
                  </a:txBody>
                  <a:tcPr marL="26368" marR="17579" marT="17579" marB="1318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1640378"/>
                  </a:ext>
                </a:extLst>
              </a:tr>
            </a:tbl>
          </a:graphicData>
        </a:graphic>
      </p:graphicFrame>
      <p:sp>
        <p:nvSpPr>
          <p:cNvPr id="3" name="Rectangle 2">
            <a:extLst>
              <a:ext uri="{FF2B5EF4-FFF2-40B4-BE49-F238E27FC236}">
                <a16:creationId xmlns:a16="http://schemas.microsoft.com/office/drawing/2014/main" id="{2A30F318-1DA1-DA61-A119-CCE2CE40F6FE}"/>
              </a:ext>
            </a:extLst>
          </p:cNvPr>
          <p:cNvSpPr/>
          <p:nvPr/>
        </p:nvSpPr>
        <p:spPr>
          <a:xfrm>
            <a:off x="841248" y="228600"/>
            <a:ext cx="1572768" cy="347472"/>
          </a:xfrm>
          <a:prstGeom prst="rect">
            <a:avLst/>
          </a:prstGeom>
          <a:solidFill>
            <a:srgbClr val="0D3841"/>
          </a:solidFill>
          <a:ln>
            <a:noFill/>
          </a:ln>
        </p:spPr>
        <p:style>
          <a:lnRef idx="1">
            <a:schemeClr val="accent1"/>
          </a:lnRef>
          <a:fillRef idx="3">
            <a:schemeClr val="accent1"/>
          </a:fillRef>
          <a:effectRef idx="2">
            <a:schemeClr val="accent1"/>
          </a:effectRef>
          <a:fontRef idx="minor">
            <a:schemeClr val="lt1"/>
          </a:fontRef>
        </p:style>
        <p:txBody>
          <a:bodyPr wrap="square" lIns="27432" tIns="18288" rIns="27432" bIns="18288" rtlCol="0" anchor="ctr"/>
          <a:lstStyle/>
          <a:p>
            <a:pPr algn="ctr"/>
            <a:r>
              <a:rPr sz="1000" b="1">
                <a:solidFill>
                  <a:srgbClr val="FFFFFF"/>
                </a:solidFill>
                <a:latin typeface="Arial"/>
              </a:rPr>
              <a:t>PART 2</a:t>
            </a:r>
          </a:p>
        </p:txBody>
      </p:sp>
    </p:spTree>
    <p:extLst>
      <p:ext uri="{BB962C8B-B14F-4D97-AF65-F5344CB8AC3E}">
        <p14:creationId xmlns:p14="http://schemas.microsoft.com/office/powerpoint/2010/main" val="24413555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theme/theme1.xml><?xml version="1.0" encoding="utf-8"?>
<a:theme xmlns:a="http://schemas.openxmlformats.org/drawingml/2006/main" name="UofSC Simple Theme">
  <a:themeElements>
    <a:clrScheme name="Custom 1">
      <a:dk1>
        <a:srgbClr val="000000"/>
      </a:dk1>
      <a:lt1>
        <a:srgbClr val="FFFFFF"/>
      </a:lt1>
      <a:dk2>
        <a:srgbClr val="73000A"/>
      </a:dk2>
      <a:lt2>
        <a:srgbClr val="E7E6E6"/>
      </a:lt2>
      <a:accent1>
        <a:srgbClr val="0D3841"/>
      </a:accent1>
      <a:accent2>
        <a:srgbClr val="E23B38"/>
      </a:accent2>
      <a:accent3>
        <a:srgbClr val="759005"/>
      </a:accent3>
      <a:accent4>
        <a:srgbClr val="FFF89E"/>
      </a:accent4>
      <a:accent5>
        <a:srgbClr val="3277B6"/>
      </a:accent5>
      <a:accent6>
        <a:srgbClr val="C1D832"/>
      </a:accent6>
      <a:hlink>
        <a:srgbClr val="73000A"/>
      </a:hlink>
      <a:folHlink>
        <a:srgbClr val="E23B3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visionIT_branded_ppt_template" id="{F64A42DD-D627-A141-A74B-5C6FF1B7ED70}" vid="{0F965404-D19D-3C41-A649-657A75006B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UofSC Simple Theme</Template>
  <TotalTime>13</TotalTime>
  <Words>1934</Words>
  <Application>Microsoft Macintosh PowerPoint</Application>
  <PresentationFormat>Widescreen</PresentationFormat>
  <Paragraphs>240</Paragraphs>
  <Slides>16</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Black</vt:lpstr>
      <vt:lpstr>Calibri</vt:lpstr>
      <vt:lpstr>Impact</vt:lpstr>
      <vt:lpstr>UofSC Simple Theme</vt:lpstr>
      <vt:lpstr>Technology and AI at USC:
First Steps for New Faculty</vt:lpstr>
      <vt:lpstr>What New Faculty Need to Know First</vt:lpstr>
      <vt:lpstr>Core Platforms at a Glance</vt:lpstr>
      <vt:lpstr>First Week Faculty Checklist</vt:lpstr>
      <vt:lpstr>Where to Get Support</vt:lpstr>
      <vt:lpstr>AI at USC: The Simple Version</vt:lpstr>
      <vt:lpstr>What Faculty Can Do with USC AI Tools</vt:lpstr>
      <vt:lpstr>Responsible AI Use: Guardrails for Faculty</vt:lpstr>
      <vt:lpstr>Before you paste: what data is OK where?</vt:lpstr>
      <vt:lpstr>Privacy &amp; Ethics </vt:lpstr>
      <vt:lpstr>How to Access USC ChatGPT Edu </vt:lpstr>
      <vt:lpstr>Sustainability: A Better Way to Talk about AI Use</vt:lpstr>
      <vt:lpstr>Our Commitment: The Full Picture</vt:lpstr>
      <vt:lpstr>How the AI Educators Can Help</vt:lpstr>
      <vt:lpstr>Your First Three Actions After Today</vt:lpstr>
      <vt:lpstr>Contacts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Anderson, Adrian</dc:creator>
  <cp:lastModifiedBy>Thatcher, Matt</cp:lastModifiedBy>
  <cp:revision>13</cp:revision>
  <dcterms:created xsi:type="dcterms:W3CDTF">2026-07-06T17:29:36Z</dcterms:created>
  <dcterms:modified xsi:type="dcterms:W3CDTF">2026-08-14T20:15:26Z</dcterms:modified>
</cp:coreProperties>
</file>