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9"/>
  </p:notesMasterIdLst>
  <p:sldIdLst>
    <p:sldId id="342" r:id="rId5"/>
    <p:sldId id="343" r:id="rId6"/>
    <p:sldId id="344" r:id="rId7"/>
    <p:sldId id="345" r:id="rId8"/>
    <p:sldId id="346" r:id="rId9"/>
    <p:sldId id="347" r:id="rId10"/>
    <p:sldId id="350" r:id="rId11"/>
    <p:sldId id="351" r:id="rId12"/>
    <p:sldId id="257" r:id="rId13"/>
    <p:sldId id="305" r:id="rId14"/>
    <p:sldId id="266" r:id="rId15"/>
    <p:sldId id="341" r:id="rId16"/>
    <p:sldId id="296" r:id="rId17"/>
    <p:sldId id="271" r:id="rId18"/>
    <p:sldId id="282" r:id="rId19"/>
    <p:sldId id="339" r:id="rId20"/>
    <p:sldId id="340" r:id="rId21"/>
    <p:sldId id="337" r:id="rId22"/>
    <p:sldId id="301" r:id="rId23"/>
    <p:sldId id="348" r:id="rId24"/>
    <p:sldId id="349" r:id="rId25"/>
    <p:sldId id="352" r:id="rId26"/>
    <p:sldId id="353" r:id="rId27"/>
    <p:sldId id="354"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BE7C78-2FD2-B107-BCD2-3215193180CF}" v="239" dt="2026-08-19T20:44:41.282"/>
    <p1510:client id="{AAE8E684-F148-6D9A-7EAF-34FC49704871}" v="68" dt="2026-08-21T19:03:53.606"/>
    <p1510:client id="{B20B59CA-3F3A-22BB-3B28-D61C2DCA0B84}" v="393" dt="2026-08-21T18:45:30.419"/>
    <p1510:client id="{DB019512-B731-F891-C601-C0E28E6CEA9A}" v="1377" dt="2026-08-21T18:51:54.9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97"/>
    <p:restoredTop sz="94623"/>
  </p:normalViewPr>
  <p:slideViewPr>
    <p:cSldViewPr snapToGrid="0">
      <p:cViewPr varScale="1">
        <p:scale>
          <a:sx n="91" d="100"/>
          <a:sy n="91" d="100"/>
        </p:scale>
        <p:origin x="208" y="6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6_2#1">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ACB2F8-D205-4D29-87FC-7E8940CDC4F7}" type="doc">
      <dgm:prSet loTypeId="urn:microsoft.com/office/officeart/2005/8/layout/default" loCatId="list" qsTypeId="urn:microsoft.com/office/officeart/2005/8/quickstyle/simple1#1" qsCatId="simple" csTypeId="urn:microsoft.com/office/officeart/2005/8/colors/accent6_2#1" csCatId="accent6" phldr="1"/>
      <dgm:spPr/>
      <dgm:t>
        <a:bodyPr/>
        <a:lstStyle/>
        <a:p>
          <a:endParaRPr lang="en-US"/>
        </a:p>
      </dgm:t>
    </dgm:pt>
    <dgm:pt modelId="{843726F7-F662-42A0-86F7-7F8149C5BFB3}">
      <dgm:prSet phldrT="[Text]" phldr="0"/>
      <dgm:spPr/>
      <dgm:t>
        <a:bodyPr/>
        <a:lstStyle/>
        <a:p>
          <a:pPr rtl="0"/>
          <a:r>
            <a:rPr lang="en-US">
              <a:latin typeface="Calibri Light" panose="020F0302020204030204"/>
            </a:rPr>
            <a:t>Eating or sleeping</a:t>
          </a:r>
          <a:r>
            <a:rPr lang="en-US" b="0" i="0" u="none" strike="noStrike" cap="none" baseline="0" noProof="0">
              <a:latin typeface="Calibri Light"/>
              <a:cs typeface="Calibri Light"/>
            </a:rPr>
            <a:t> too much or too little</a:t>
          </a:r>
          <a:endParaRPr lang="en-US"/>
        </a:p>
      </dgm:t>
    </dgm:pt>
    <dgm:pt modelId="{599A8E68-6ED0-4A9F-B399-561946F65672}" type="parTrans" cxnId="{8A00C870-2792-40E0-906F-54FD39966BAC}">
      <dgm:prSet/>
      <dgm:spPr/>
      <dgm:t>
        <a:bodyPr/>
        <a:lstStyle/>
        <a:p>
          <a:endParaRPr lang="en-US"/>
        </a:p>
      </dgm:t>
    </dgm:pt>
    <dgm:pt modelId="{6491B8A2-641A-4F55-886C-434576FF418D}" type="sibTrans" cxnId="{8A00C870-2792-40E0-906F-54FD39966BAC}">
      <dgm:prSet/>
      <dgm:spPr/>
      <dgm:t>
        <a:bodyPr/>
        <a:lstStyle/>
        <a:p>
          <a:endParaRPr lang="en-US"/>
        </a:p>
      </dgm:t>
    </dgm:pt>
    <dgm:pt modelId="{C112C45E-8E5F-47EC-AAF7-4A1BA6B18DC5}">
      <dgm:prSet phldr="0"/>
      <dgm:spPr/>
      <dgm:t>
        <a:bodyPr/>
        <a:lstStyle/>
        <a:p>
          <a:pPr rtl="0"/>
          <a:r>
            <a:rPr lang="en-US">
              <a:latin typeface="Calibri Light" panose="020F0302020204030204"/>
            </a:rPr>
            <a:t>Pulling away from people and things</a:t>
          </a:r>
        </a:p>
      </dgm:t>
    </dgm:pt>
    <dgm:pt modelId="{A229BF9E-7379-4F1A-B37C-578ED0A6669F}" type="parTrans" cxnId="{1573B5B9-5D92-48A7-BF8A-17AB9EEA0080}">
      <dgm:prSet/>
      <dgm:spPr/>
      <dgm:t>
        <a:bodyPr/>
        <a:lstStyle/>
        <a:p>
          <a:endParaRPr lang="en-US"/>
        </a:p>
      </dgm:t>
    </dgm:pt>
    <dgm:pt modelId="{C1C3C3B3-5618-4D84-85AE-895275039BCC}" type="sibTrans" cxnId="{1573B5B9-5D92-48A7-BF8A-17AB9EEA0080}">
      <dgm:prSet/>
      <dgm:spPr/>
      <dgm:t>
        <a:bodyPr/>
        <a:lstStyle/>
        <a:p>
          <a:endParaRPr lang="en-US"/>
        </a:p>
      </dgm:t>
    </dgm:pt>
    <dgm:pt modelId="{E5251C00-51CB-4E68-8AA3-7A7489C561C6}">
      <dgm:prSet phldr="0"/>
      <dgm:spPr/>
      <dgm:t>
        <a:bodyPr/>
        <a:lstStyle/>
        <a:p>
          <a:pPr rtl="0"/>
          <a:r>
            <a:rPr lang="en-US">
              <a:latin typeface="Calibri Light" panose="020F0302020204030204"/>
            </a:rPr>
            <a:t>Having low or no energy</a:t>
          </a:r>
        </a:p>
      </dgm:t>
    </dgm:pt>
    <dgm:pt modelId="{CBEEE59A-06E2-4914-B21C-7A710B122702}" type="parTrans" cxnId="{54DC3043-11E0-4C16-85AD-96C1DEC500B4}">
      <dgm:prSet/>
      <dgm:spPr/>
      <dgm:t>
        <a:bodyPr/>
        <a:lstStyle/>
        <a:p>
          <a:endParaRPr lang="en-US"/>
        </a:p>
      </dgm:t>
    </dgm:pt>
    <dgm:pt modelId="{EB993DE4-BC45-4BE1-897C-B386A2B6B086}" type="sibTrans" cxnId="{54DC3043-11E0-4C16-85AD-96C1DEC500B4}">
      <dgm:prSet/>
      <dgm:spPr/>
      <dgm:t>
        <a:bodyPr/>
        <a:lstStyle/>
        <a:p>
          <a:endParaRPr lang="en-US"/>
        </a:p>
      </dgm:t>
    </dgm:pt>
    <dgm:pt modelId="{1F1DE6CF-7BAA-47BC-A01B-72A22537409B}">
      <dgm:prSet phldr="0"/>
      <dgm:spPr/>
      <dgm:t>
        <a:bodyPr/>
        <a:lstStyle/>
        <a:p>
          <a:pPr rtl="0"/>
          <a:r>
            <a:rPr lang="en-US">
              <a:latin typeface="Calibri Light" panose="020F0302020204030204"/>
            </a:rPr>
            <a:t>Unexplained aches and pains</a:t>
          </a:r>
        </a:p>
      </dgm:t>
    </dgm:pt>
    <dgm:pt modelId="{EF812A9D-72AA-4C27-84C4-ECC4F56D5F69}" type="parTrans" cxnId="{BBB0E568-B541-4CC7-83C0-2222B50002FB}">
      <dgm:prSet/>
      <dgm:spPr/>
      <dgm:t>
        <a:bodyPr/>
        <a:lstStyle/>
        <a:p>
          <a:endParaRPr lang="en-US"/>
        </a:p>
      </dgm:t>
    </dgm:pt>
    <dgm:pt modelId="{7A1FEBC9-42A6-42C5-B6A5-2B4ED9944054}" type="sibTrans" cxnId="{BBB0E568-B541-4CC7-83C0-2222B50002FB}">
      <dgm:prSet/>
      <dgm:spPr/>
      <dgm:t>
        <a:bodyPr/>
        <a:lstStyle/>
        <a:p>
          <a:endParaRPr lang="en-US"/>
        </a:p>
      </dgm:t>
    </dgm:pt>
    <dgm:pt modelId="{0958F507-C021-4FCF-98CB-2934CCC54BE6}">
      <dgm:prSet phldr="0"/>
      <dgm:spPr/>
      <dgm:t>
        <a:bodyPr/>
        <a:lstStyle/>
        <a:p>
          <a:pPr rtl="0"/>
          <a:r>
            <a:rPr lang="en-US">
              <a:latin typeface="Calibri Light" panose="020F0302020204030204"/>
            </a:rPr>
            <a:t>Feeling helpless or hopeless</a:t>
          </a:r>
        </a:p>
      </dgm:t>
    </dgm:pt>
    <dgm:pt modelId="{AD9A6DD9-FED6-4501-9EB0-D183F6B54904}" type="parTrans" cxnId="{B3568F60-C8DE-4E6F-8071-C65AA3DA36FE}">
      <dgm:prSet/>
      <dgm:spPr/>
      <dgm:t>
        <a:bodyPr/>
        <a:lstStyle/>
        <a:p>
          <a:endParaRPr lang="en-US"/>
        </a:p>
      </dgm:t>
    </dgm:pt>
    <dgm:pt modelId="{F68E3F9A-899F-4678-98E3-FAFA2C94514B}" type="sibTrans" cxnId="{B3568F60-C8DE-4E6F-8071-C65AA3DA36FE}">
      <dgm:prSet/>
      <dgm:spPr/>
      <dgm:t>
        <a:bodyPr/>
        <a:lstStyle/>
        <a:p>
          <a:endParaRPr lang="en-US"/>
        </a:p>
      </dgm:t>
    </dgm:pt>
    <dgm:pt modelId="{2BB40A3A-39E6-46D5-A9CE-5C277535CA55}">
      <dgm:prSet phldr="0"/>
      <dgm:spPr/>
      <dgm:t>
        <a:bodyPr/>
        <a:lstStyle/>
        <a:p>
          <a:pPr rtl="0"/>
          <a:r>
            <a:rPr lang="en-US">
              <a:latin typeface="Calibri Light" panose="020F0302020204030204"/>
            </a:rPr>
            <a:t>Excessive substance use, including prescription medications</a:t>
          </a:r>
        </a:p>
      </dgm:t>
    </dgm:pt>
    <dgm:pt modelId="{0C00E83F-BD35-43BB-AC07-70FEEE1A9A2A}" type="parTrans" cxnId="{3619CC03-CE80-45D9-96F9-8F6B738D50C0}">
      <dgm:prSet/>
      <dgm:spPr/>
      <dgm:t>
        <a:bodyPr/>
        <a:lstStyle/>
        <a:p>
          <a:endParaRPr lang="en-US"/>
        </a:p>
      </dgm:t>
    </dgm:pt>
    <dgm:pt modelId="{4E9C1DC0-D5FD-4B29-882C-F3051D59666F}" type="sibTrans" cxnId="{3619CC03-CE80-45D9-96F9-8F6B738D50C0}">
      <dgm:prSet/>
      <dgm:spPr/>
      <dgm:t>
        <a:bodyPr/>
        <a:lstStyle/>
        <a:p>
          <a:endParaRPr lang="en-US"/>
        </a:p>
      </dgm:t>
    </dgm:pt>
    <dgm:pt modelId="{49615B00-24CE-4B8B-A847-1E7B909544F7}">
      <dgm:prSet phldr="0"/>
      <dgm:spPr/>
      <dgm:t>
        <a:bodyPr/>
        <a:lstStyle/>
        <a:p>
          <a:pPr rtl="0"/>
          <a:r>
            <a:rPr lang="en-US">
              <a:latin typeface="Calibri Light" panose="020F0302020204030204"/>
            </a:rPr>
            <a:t>Worrying a lot of the time; feeling guilty but not sure why</a:t>
          </a:r>
        </a:p>
      </dgm:t>
    </dgm:pt>
    <dgm:pt modelId="{B83EF095-BCCC-45B3-ABFE-18A8C8D2BC9E}" type="parTrans" cxnId="{57A2FDD7-4B5B-4B31-82B5-280B6AD20CAE}">
      <dgm:prSet/>
      <dgm:spPr/>
      <dgm:t>
        <a:bodyPr/>
        <a:lstStyle/>
        <a:p>
          <a:endParaRPr lang="en-US"/>
        </a:p>
      </dgm:t>
    </dgm:pt>
    <dgm:pt modelId="{E9404532-E6EE-47DB-B89D-7ECD55D8B721}" type="sibTrans" cxnId="{57A2FDD7-4B5B-4B31-82B5-280B6AD20CAE}">
      <dgm:prSet/>
      <dgm:spPr/>
      <dgm:t>
        <a:bodyPr/>
        <a:lstStyle/>
        <a:p>
          <a:endParaRPr lang="en-US"/>
        </a:p>
      </dgm:t>
    </dgm:pt>
    <dgm:pt modelId="{7B6FE018-1C76-4423-9390-73511DBE71A0}">
      <dgm:prSet phldr="0"/>
      <dgm:spPr/>
      <dgm:t>
        <a:bodyPr/>
        <a:lstStyle/>
        <a:p>
          <a:pPr rtl="0"/>
          <a:r>
            <a:rPr lang="en-US">
              <a:latin typeface="Calibri Light" panose="020F0302020204030204"/>
            </a:rPr>
            <a:t>Thinking of hurting yourself or someone else</a:t>
          </a:r>
        </a:p>
      </dgm:t>
    </dgm:pt>
    <dgm:pt modelId="{91193C78-9169-435C-A1B6-691603F268A2}" type="parTrans" cxnId="{4DE06DB9-3E98-426A-BB48-9E48ED0ED5EF}">
      <dgm:prSet/>
      <dgm:spPr/>
      <dgm:t>
        <a:bodyPr/>
        <a:lstStyle/>
        <a:p>
          <a:endParaRPr lang="en-US"/>
        </a:p>
      </dgm:t>
    </dgm:pt>
    <dgm:pt modelId="{19B3AE3A-E4CC-4065-8702-4FCABD14A377}" type="sibTrans" cxnId="{4DE06DB9-3E98-426A-BB48-9E48ED0ED5EF}">
      <dgm:prSet/>
      <dgm:spPr/>
      <dgm:t>
        <a:bodyPr/>
        <a:lstStyle/>
        <a:p>
          <a:endParaRPr lang="en-US"/>
        </a:p>
      </dgm:t>
    </dgm:pt>
    <dgm:pt modelId="{B2A7AE85-FAEE-48C2-AA9B-645DF9C2A586}">
      <dgm:prSet phldr="0"/>
      <dgm:spPr/>
      <dgm:t>
        <a:bodyPr/>
        <a:lstStyle/>
        <a:p>
          <a:pPr rtl="0"/>
          <a:r>
            <a:rPr lang="en-US">
              <a:latin typeface="Calibri Light" panose="020F0302020204030204"/>
            </a:rPr>
            <a:t>Having difficulty readjusting to work or home life</a:t>
          </a:r>
          <a:endParaRPr lang="en-US"/>
        </a:p>
      </dgm:t>
    </dgm:pt>
    <dgm:pt modelId="{7271397E-D806-428E-8CD7-9C65D435D67B}" type="parTrans" cxnId="{0888A9C5-AD4E-42EE-87D9-DC2AD2DE1E3C}">
      <dgm:prSet/>
      <dgm:spPr/>
      <dgm:t>
        <a:bodyPr/>
        <a:lstStyle/>
        <a:p>
          <a:endParaRPr lang="en-US"/>
        </a:p>
      </dgm:t>
    </dgm:pt>
    <dgm:pt modelId="{8783ABDE-0AA0-4C3B-8B7A-78B2DF60B668}" type="sibTrans" cxnId="{0888A9C5-AD4E-42EE-87D9-DC2AD2DE1E3C}">
      <dgm:prSet/>
      <dgm:spPr/>
      <dgm:t>
        <a:bodyPr/>
        <a:lstStyle/>
        <a:p>
          <a:endParaRPr lang="en-US"/>
        </a:p>
      </dgm:t>
    </dgm:pt>
    <dgm:pt modelId="{1289DE82-D953-4185-B455-352464B16C78}" type="pres">
      <dgm:prSet presAssocID="{0FACB2F8-D205-4D29-87FC-7E8940CDC4F7}" presName="diagram" presStyleCnt="0">
        <dgm:presLayoutVars>
          <dgm:dir/>
          <dgm:resizeHandles val="exact"/>
        </dgm:presLayoutVars>
      </dgm:prSet>
      <dgm:spPr/>
    </dgm:pt>
    <dgm:pt modelId="{FC9DE4AB-754F-4894-AA1B-0ADCD44BCA04}" type="pres">
      <dgm:prSet presAssocID="{843726F7-F662-42A0-86F7-7F8149C5BFB3}" presName="node" presStyleLbl="node1" presStyleIdx="0" presStyleCnt="9">
        <dgm:presLayoutVars>
          <dgm:bulletEnabled val="1"/>
        </dgm:presLayoutVars>
      </dgm:prSet>
      <dgm:spPr/>
    </dgm:pt>
    <dgm:pt modelId="{CA81F9F7-DAF7-4B5D-99DC-7C5A1DF494C7}" type="pres">
      <dgm:prSet presAssocID="{6491B8A2-641A-4F55-886C-434576FF418D}" presName="sibTrans" presStyleCnt="0"/>
      <dgm:spPr/>
    </dgm:pt>
    <dgm:pt modelId="{EB3903FB-CF06-43A4-96FB-B51E2F2E2769}" type="pres">
      <dgm:prSet presAssocID="{C112C45E-8E5F-47EC-AAF7-4A1BA6B18DC5}" presName="node" presStyleLbl="node1" presStyleIdx="1" presStyleCnt="9">
        <dgm:presLayoutVars>
          <dgm:bulletEnabled val="1"/>
        </dgm:presLayoutVars>
      </dgm:prSet>
      <dgm:spPr/>
    </dgm:pt>
    <dgm:pt modelId="{957435EC-5726-4F79-9FA0-5F2F108EFADA}" type="pres">
      <dgm:prSet presAssocID="{C1C3C3B3-5618-4D84-85AE-895275039BCC}" presName="sibTrans" presStyleCnt="0"/>
      <dgm:spPr/>
    </dgm:pt>
    <dgm:pt modelId="{9306B963-56E0-40A1-B48D-1F77F233E5B5}" type="pres">
      <dgm:prSet presAssocID="{E5251C00-51CB-4E68-8AA3-7A7489C561C6}" presName="node" presStyleLbl="node1" presStyleIdx="2" presStyleCnt="9">
        <dgm:presLayoutVars>
          <dgm:bulletEnabled val="1"/>
        </dgm:presLayoutVars>
      </dgm:prSet>
      <dgm:spPr/>
    </dgm:pt>
    <dgm:pt modelId="{DB59C9BF-3A58-4F7D-8CEB-4661D0D5B4A6}" type="pres">
      <dgm:prSet presAssocID="{EB993DE4-BC45-4BE1-897C-B386A2B6B086}" presName="sibTrans" presStyleCnt="0"/>
      <dgm:spPr/>
    </dgm:pt>
    <dgm:pt modelId="{7460B26F-0C1A-408D-B6F7-AABCD34B4306}" type="pres">
      <dgm:prSet presAssocID="{1F1DE6CF-7BAA-47BC-A01B-72A22537409B}" presName="node" presStyleLbl="node1" presStyleIdx="3" presStyleCnt="9">
        <dgm:presLayoutVars>
          <dgm:bulletEnabled val="1"/>
        </dgm:presLayoutVars>
      </dgm:prSet>
      <dgm:spPr/>
    </dgm:pt>
    <dgm:pt modelId="{28DED6AA-802A-477F-8E81-2D92CAA3AAF7}" type="pres">
      <dgm:prSet presAssocID="{7A1FEBC9-42A6-42C5-B6A5-2B4ED9944054}" presName="sibTrans" presStyleCnt="0"/>
      <dgm:spPr/>
    </dgm:pt>
    <dgm:pt modelId="{E885192E-CCE4-4DCD-8D7B-6CA035F8FC0B}" type="pres">
      <dgm:prSet presAssocID="{0958F507-C021-4FCF-98CB-2934CCC54BE6}" presName="node" presStyleLbl="node1" presStyleIdx="4" presStyleCnt="9">
        <dgm:presLayoutVars>
          <dgm:bulletEnabled val="1"/>
        </dgm:presLayoutVars>
      </dgm:prSet>
      <dgm:spPr/>
    </dgm:pt>
    <dgm:pt modelId="{615760BD-9E76-4D83-9DA0-B78150EDF943}" type="pres">
      <dgm:prSet presAssocID="{F68E3F9A-899F-4678-98E3-FAFA2C94514B}" presName="sibTrans" presStyleCnt="0"/>
      <dgm:spPr/>
    </dgm:pt>
    <dgm:pt modelId="{F08F8E19-C6A1-42D3-A744-63847620F8C3}" type="pres">
      <dgm:prSet presAssocID="{2BB40A3A-39E6-46D5-A9CE-5C277535CA55}" presName="node" presStyleLbl="node1" presStyleIdx="5" presStyleCnt="9">
        <dgm:presLayoutVars>
          <dgm:bulletEnabled val="1"/>
        </dgm:presLayoutVars>
      </dgm:prSet>
      <dgm:spPr/>
    </dgm:pt>
    <dgm:pt modelId="{56AF2B23-6635-4335-8D5A-1F5210141A05}" type="pres">
      <dgm:prSet presAssocID="{4E9C1DC0-D5FD-4B29-882C-F3051D59666F}" presName="sibTrans" presStyleCnt="0"/>
      <dgm:spPr/>
    </dgm:pt>
    <dgm:pt modelId="{C78345CD-1B4D-464A-A968-54621CE54C7B}" type="pres">
      <dgm:prSet presAssocID="{49615B00-24CE-4B8B-A847-1E7B909544F7}" presName="node" presStyleLbl="node1" presStyleIdx="6" presStyleCnt="9">
        <dgm:presLayoutVars>
          <dgm:bulletEnabled val="1"/>
        </dgm:presLayoutVars>
      </dgm:prSet>
      <dgm:spPr/>
    </dgm:pt>
    <dgm:pt modelId="{65F6ECED-D57A-4D82-9085-19D1477A4BB8}" type="pres">
      <dgm:prSet presAssocID="{E9404532-E6EE-47DB-B89D-7ECD55D8B721}" presName="sibTrans" presStyleCnt="0"/>
      <dgm:spPr/>
    </dgm:pt>
    <dgm:pt modelId="{37F3C3FB-AE2A-4666-9198-A42FB755E554}" type="pres">
      <dgm:prSet presAssocID="{7B6FE018-1C76-4423-9390-73511DBE71A0}" presName="node" presStyleLbl="node1" presStyleIdx="7" presStyleCnt="9">
        <dgm:presLayoutVars>
          <dgm:bulletEnabled val="1"/>
        </dgm:presLayoutVars>
      </dgm:prSet>
      <dgm:spPr/>
    </dgm:pt>
    <dgm:pt modelId="{E201A5A1-20E8-4919-808E-5E10EEE544E2}" type="pres">
      <dgm:prSet presAssocID="{19B3AE3A-E4CC-4065-8702-4FCABD14A377}" presName="sibTrans" presStyleCnt="0"/>
      <dgm:spPr/>
    </dgm:pt>
    <dgm:pt modelId="{74BC97F5-8C09-4E0B-9CD5-2217D55A9283}" type="pres">
      <dgm:prSet presAssocID="{B2A7AE85-FAEE-48C2-AA9B-645DF9C2A586}" presName="node" presStyleLbl="node1" presStyleIdx="8" presStyleCnt="9">
        <dgm:presLayoutVars>
          <dgm:bulletEnabled val="1"/>
        </dgm:presLayoutVars>
      </dgm:prSet>
      <dgm:spPr/>
    </dgm:pt>
  </dgm:ptLst>
  <dgm:cxnLst>
    <dgm:cxn modelId="{3619CC03-CE80-45D9-96F9-8F6B738D50C0}" srcId="{0FACB2F8-D205-4D29-87FC-7E8940CDC4F7}" destId="{2BB40A3A-39E6-46D5-A9CE-5C277535CA55}" srcOrd="5" destOrd="0" parTransId="{0C00E83F-BD35-43BB-AC07-70FEEE1A9A2A}" sibTransId="{4E9C1DC0-D5FD-4B29-882C-F3051D59666F}"/>
    <dgm:cxn modelId="{7E298A04-E733-42E5-9F42-EDE855F8CAE2}" type="presOf" srcId="{0958F507-C021-4FCF-98CB-2934CCC54BE6}" destId="{E885192E-CCE4-4DCD-8D7B-6CA035F8FC0B}" srcOrd="0" destOrd="0" presId="urn:microsoft.com/office/officeart/2005/8/layout/default"/>
    <dgm:cxn modelId="{93595021-5AB0-434B-BEAB-78A4FD62F0BD}" type="presOf" srcId="{843726F7-F662-42A0-86F7-7F8149C5BFB3}" destId="{FC9DE4AB-754F-4894-AA1B-0ADCD44BCA04}" srcOrd="0" destOrd="0" presId="urn:microsoft.com/office/officeart/2005/8/layout/default"/>
    <dgm:cxn modelId="{F84F3825-8CAD-4A64-85D3-52DFF9DB4CE1}" type="presOf" srcId="{2BB40A3A-39E6-46D5-A9CE-5C277535CA55}" destId="{F08F8E19-C6A1-42D3-A744-63847620F8C3}" srcOrd="0" destOrd="0" presId="urn:microsoft.com/office/officeart/2005/8/layout/default"/>
    <dgm:cxn modelId="{CF20C72B-536F-4F97-8816-D8D3527E293A}" type="presOf" srcId="{1F1DE6CF-7BAA-47BC-A01B-72A22537409B}" destId="{7460B26F-0C1A-408D-B6F7-AABCD34B4306}" srcOrd="0" destOrd="0" presId="urn:microsoft.com/office/officeart/2005/8/layout/default"/>
    <dgm:cxn modelId="{54DC3043-11E0-4C16-85AD-96C1DEC500B4}" srcId="{0FACB2F8-D205-4D29-87FC-7E8940CDC4F7}" destId="{E5251C00-51CB-4E68-8AA3-7A7489C561C6}" srcOrd="2" destOrd="0" parTransId="{CBEEE59A-06E2-4914-B21C-7A710B122702}" sibTransId="{EB993DE4-BC45-4BE1-897C-B386A2B6B086}"/>
    <dgm:cxn modelId="{B3568F60-C8DE-4E6F-8071-C65AA3DA36FE}" srcId="{0FACB2F8-D205-4D29-87FC-7E8940CDC4F7}" destId="{0958F507-C021-4FCF-98CB-2934CCC54BE6}" srcOrd="4" destOrd="0" parTransId="{AD9A6DD9-FED6-4501-9EB0-D183F6B54904}" sibTransId="{F68E3F9A-899F-4678-98E3-FAFA2C94514B}"/>
    <dgm:cxn modelId="{BBB0E568-B541-4CC7-83C0-2222B50002FB}" srcId="{0FACB2F8-D205-4D29-87FC-7E8940CDC4F7}" destId="{1F1DE6CF-7BAA-47BC-A01B-72A22537409B}" srcOrd="3" destOrd="0" parTransId="{EF812A9D-72AA-4C27-84C4-ECC4F56D5F69}" sibTransId="{7A1FEBC9-42A6-42C5-B6A5-2B4ED9944054}"/>
    <dgm:cxn modelId="{8A00C870-2792-40E0-906F-54FD39966BAC}" srcId="{0FACB2F8-D205-4D29-87FC-7E8940CDC4F7}" destId="{843726F7-F662-42A0-86F7-7F8149C5BFB3}" srcOrd="0" destOrd="0" parTransId="{599A8E68-6ED0-4A9F-B399-561946F65672}" sibTransId="{6491B8A2-641A-4F55-886C-434576FF418D}"/>
    <dgm:cxn modelId="{65234473-1C35-4A9E-A0EB-6046DC044D65}" type="presOf" srcId="{B2A7AE85-FAEE-48C2-AA9B-645DF9C2A586}" destId="{74BC97F5-8C09-4E0B-9CD5-2217D55A9283}" srcOrd="0" destOrd="0" presId="urn:microsoft.com/office/officeart/2005/8/layout/default"/>
    <dgm:cxn modelId="{B234B475-EA13-4FE1-B8E4-F1AFC84C029D}" type="presOf" srcId="{E5251C00-51CB-4E68-8AA3-7A7489C561C6}" destId="{9306B963-56E0-40A1-B48D-1F77F233E5B5}" srcOrd="0" destOrd="0" presId="urn:microsoft.com/office/officeart/2005/8/layout/default"/>
    <dgm:cxn modelId="{1191AE9D-FFD5-4907-98E0-1EC1BDD03821}" type="presOf" srcId="{0FACB2F8-D205-4D29-87FC-7E8940CDC4F7}" destId="{1289DE82-D953-4185-B455-352464B16C78}" srcOrd="0" destOrd="0" presId="urn:microsoft.com/office/officeart/2005/8/layout/default"/>
    <dgm:cxn modelId="{679DD2A0-ECA8-4DE8-A081-347D97C789FF}" type="presOf" srcId="{49615B00-24CE-4B8B-A847-1E7B909544F7}" destId="{C78345CD-1B4D-464A-A968-54621CE54C7B}" srcOrd="0" destOrd="0" presId="urn:microsoft.com/office/officeart/2005/8/layout/default"/>
    <dgm:cxn modelId="{8406C2A1-FEF2-4A82-9413-96F5921EA51E}" type="presOf" srcId="{C112C45E-8E5F-47EC-AAF7-4A1BA6B18DC5}" destId="{EB3903FB-CF06-43A4-96FB-B51E2F2E2769}" srcOrd="0" destOrd="0" presId="urn:microsoft.com/office/officeart/2005/8/layout/default"/>
    <dgm:cxn modelId="{4DE06DB9-3E98-426A-BB48-9E48ED0ED5EF}" srcId="{0FACB2F8-D205-4D29-87FC-7E8940CDC4F7}" destId="{7B6FE018-1C76-4423-9390-73511DBE71A0}" srcOrd="7" destOrd="0" parTransId="{91193C78-9169-435C-A1B6-691603F268A2}" sibTransId="{19B3AE3A-E4CC-4065-8702-4FCABD14A377}"/>
    <dgm:cxn modelId="{1573B5B9-5D92-48A7-BF8A-17AB9EEA0080}" srcId="{0FACB2F8-D205-4D29-87FC-7E8940CDC4F7}" destId="{C112C45E-8E5F-47EC-AAF7-4A1BA6B18DC5}" srcOrd="1" destOrd="0" parTransId="{A229BF9E-7379-4F1A-B37C-578ED0A6669F}" sibTransId="{C1C3C3B3-5618-4D84-85AE-895275039BCC}"/>
    <dgm:cxn modelId="{0888A9C5-AD4E-42EE-87D9-DC2AD2DE1E3C}" srcId="{0FACB2F8-D205-4D29-87FC-7E8940CDC4F7}" destId="{B2A7AE85-FAEE-48C2-AA9B-645DF9C2A586}" srcOrd="8" destOrd="0" parTransId="{7271397E-D806-428E-8CD7-9C65D435D67B}" sibTransId="{8783ABDE-0AA0-4C3B-8B7A-78B2DF60B668}"/>
    <dgm:cxn modelId="{30C19ECB-6142-40CC-BF42-A716625E11E9}" type="presOf" srcId="{7B6FE018-1C76-4423-9390-73511DBE71A0}" destId="{37F3C3FB-AE2A-4666-9198-A42FB755E554}" srcOrd="0" destOrd="0" presId="urn:microsoft.com/office/officeart/2005/8/layout/default"/>
    <dgm:cxn modelId="{57A2FDD7-4B5B-4B31-82B5-280B6AD20CAE}" srcId="{0FACB2F8-D205-4D29-87FC-7E8940CDC4F7}" destId="{49615B00-24CE-4B8B-A847-1E7B909544F7}" srcOrd="6" destOrd="0" parTransId="{B83EF095-BCCC-45B3-ABFE-18A8C8D2BC9E}" sibTransId="{E9404532-E6EE-47DB-B89D-7ECD55D8B721}"/>
    <dgm:cxn modelId="{B87771AA-BC4A-4EE7-A3DF-F7631E160AE4}" type="presParOf" srcId="{1289DE82-D953-4185-B455-352464B16C78}" destId="{FC9DE4AB-754F-4894-AA1B-0ADCD44BCA04}" srcOrd="0" destOrd="0" presId="urn:microsoft.com/office/officeart/2005/8/layout/default"/>
    <dgm:cxn modelId="{F0243D60-C7C7-46FB-AD30-83C8AB7C59AE}" type="presParOf" srcId="{1289DE82-D953-4185-B455-352464B16C78}" destId="{CA81F9F7-DAF7-4B5D-99DC-7C5A1DF494C7}" srcOrd="1" destOrd="0" presId="urn:microsoft.com/office/officeart/2005/8/layout/default"/>
    <dgm:cxn modelId="{5DEF5472-B9E0-4EC6-9AEB-494C7CF9FC33}" type="presParOf" srcId="{1289DE82-D953-4185-B455-352464B16C78}" destId="{EB3903FB-CF06-43A4-96FB-B51E2F2E2769}" srcOrd="2" destOrd="0" presId="urn:microsoft.com/office/officeart/2005/8/layout/default"/>
    <dgm:cxn modelId="{624701A1-1DCF-4A8A-BBFB-C79EB69A7383}" type="presParOf" srcId="{1289DE82-D953-4185-B455-352464B16C78}" destId="{957435EC-5726-4F79-9FA0-5F2F108EFADA}" srcOrd="3" destOrd="0" presId="urn:microsoft.com/office/officeart/2005/8/layout/default"/>
    <dgm:cxn modelId="{B43170CE-5B04-43CE-A5EE-2B0A8093E655}" type="presParOf" srcId="{1289DE82-D953-4185-B455-352464B16C78}" destId="{9306B963-56E0-40A1-B48D-1F77F233E5B5}" srcOrd="4" destOrd="0" presId="urn:microsoft.com/office/officeart/2005/8/layout/default"/>
    <dgm:cxn modelId="{E160CDC0-90B6-47CB-9F51-ED34611DAC52}" type="presParOf" srcId="{1289DE82-D953-4185-B455-352464B16C78}" destId="{DB59C9BF-3A58-4F7D-8CEB-4661D0D5B4A6}" srcOrd="5" destOrd="0" presId="urn:microsoft.com/office/officeart/2005/8/layout/default"/>
    <dgm:cxn modelId="{E79316FB-3C28-4DE5-9778-CD445B2F1DEF}" type="presParOf" srcId="{1289DE82-D953-4185-B455-352464B16C78}" destId="{7460B26F-0C1A-408D-B6F7-AABCD34B4306}" srcOrd="6" destOrd="0" presId="urn:microsoft.com/office/officeart/2005/8/layout/default"/>
    <dgm:cxn modelId="{7E4CC5DD-7170-49ED-9B56-A07229B566C5}" type="presParOf" srcId="{1289DE82-D953-4185-B455-352464B16C78}" destId="{28DED6AA-802A-477F-8E81-2D92CAA3AAF7}" srcOrd="7" destOrd="0" presId="urn:microsoft.com/office/officeart/2005/8/layout/default"/>
    <dgm:cxn modelId="{7CE309A0-EEBE-47BB-8301-FD25F304D56D}" type="presParOf" srcId="{1289DE82-D953-4185-B455-352464B16C78}" destId="{E885192E-CCE4-4DCD-8D7B-6CA035F8FC0B}" srcOrd="8" destOrd="0" presId="urn:microsoft.com/office/officeart/2005/8/layout/default"/>
    <dgm:cxn modelId="{EBC68F88-6E2A-42FD-9815-62E6E2B39841}" type="presParOf" srcId="{1289DE82-D953-4185-B455-352464B16C78}" destId="{615760BD-9E76-4D83-9DA0-B78150EDF943}" srcOrd="9" destOrd="0" presId="urn:microsoft.com/office/officeart/2005/8/layout/default"/>
    <dgm:cxn modelId="{00BF088C-9AE6-40F2-9C4D-928BF6A19BD5}" type="presParOf" srcId="{1289DE82-D953-4185-B455-352464B16C78}" destId="{F08F8E19-C6A1-42D3-A744-63847620F8C3}" srcOrd="10" destOrd="0" presId="urn:microsoft.com/office/officeart/2005/8/layout/default"/>
    <dgm:cxn modelId="{8494EFE6-E181-4467-B405-FF7189838FCB}" type="presParOf" srcId="{1289DE82-D953-4185-B455-352464B16C78}" destId="{56AF2B23-6635-4335-8D5A-1F5210141A05}" srcOrd="11" destOrd="0" presId="urn:microsoft.com/office/officeart/2005/8/layout/default"/>
    <dgm:cxn modelId="{342A9AD3-5524-4AF3-A73E-56489639A851}" type="presParOf" srcId="{1289DE82-D953-4185-B455-352464B16C78}" destId="{C78345CD-1B4D-464A-A968-54621CE54C7B}" srcOrd="12" destOrd="0" presId="urn:microsoft.com/office/officeart/2005/8/layout/default"/>
    <dgm:cxn modelId="{13108839-9BD7-4AF4-AEF9-62E4A5841825}" type="presParOf" srcId="{1289DE82-D953-4185-B455-352464B16C78}" destId="{65F6ECED-D57A-4D82-9085-19D1477A4BB8}" srcOrd="13" destOrd="0" presId="urn:microsoft.com/office/officeart/2005/8/layout/default"/>
    <dgm:cxn modelId="{803C0ECB-A191-4F52-AEC8-34BE30388EC7}" type="presParOf" srcId="{1289DE82-D953-4185-B455-352464B16C78}" destId="{37F3C3FB-AE2A-4666-9198-A42FB755E554}" srcOrd="14" destOrd="0" presId="urn:microsoft.com/office/officeart/2005/8/layout/default"/>
    <dgm:cxn modelId="{9E6D8A07-2443-4D4F-8706-86CF49D7BA54}" type="presParOf" srcId="{1289DE82-D953-4185-B455-352464B16C78}" destId="{E201A5A1-20E8-4919-808E-5E10EEE544E2}" srcOrd="15" destOrd="0" presId="urn:microsoft.com/office/officeart/2005/8/layout/default"/>
    <dgm:cxn modelId="{F29B541B-C2EF-4A5A-85C6-55380E9CE2D1}" type="presParOf" srcId="{1289DE82-D953-4185-B455-352464B16C78}" destId="{74BC97F5-8C09-4E0B-9CD5-2217D55A9283}"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9DE4AB-754F-4894-AA1B-0ADCD44BCA04}">
      <dsp:nvSpPr>
        <dsp:cNvPr id="0" name=""/>
        <dsp:cNvSpPr/>
      </dsp:nvSpPr>
      <dsp:spPr>
        <a:xfrm>
          <a:off x="3385" y="579282"/>
          <a:ext cx="1833190" cy="109991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Calibri Light" panose="020F0302020204030204"/>
            </a:rPr>
            <a:t>Eating or sleeping</a:t>
          </a:r>
          <a:r>
            <a:rPr lang="en-US" sz="1600" b="0" i="0" u="none" strike="noStrike" kern="1200" cap="none" baseline="0" noProof="0">
              <a:latin typeface="Calibri Light"/>
              <a:cs typeface="Calibri Light"/>
            </a:rPr>
            <a:t> too much or too little</a:t>
          </a:r>
          <a:endParaRPr lang="en-US" sz="1600" kern="1200"/>
        </a:p>
      </dsp:txBody>
      <dsp:txXfrm>
        <a:off x="3385" y="579282"/>
        <a:ext cx="1833190" cy="1099914"/>
      </dsp:txXfrm>
    </dsp:sp>
    <dsp:sp modelId="{EB3903FB-CF06-43A4-96FB-B51E2F2E2769}">
      <dsp:nvSpPr>
        <dsp:cNvPr id="0" name=""/>
        <dsp:cNvSpPr/>
      </dsp:nvSpPr>
      <dsp:spPr>
        <a:xfrm>
          <a:off x="2019895" y="579282"/>
          <a:ext cx="1833190" cy="109991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Calibri Light" panose="020F0302020204030204"/>
            </a:rPr>
            <a:t>Pulling away from people and things</a:t>
          </a:r>
        </a:p>
      </dsp:txBody>
      <dsp:txXfrm>
        <a:off x="2019895" y="579282"/>
        <a:ext cx="1833190" cy="1099914"/>
      </dsp:txXfrm>
    </dsp:sp>
    <dsp:sp modelId="{9306B963-56E0-40A1-B48D-1F77F233E5B5}">
      <dsp:nvSpPr>
        <dsp:cNvPr id="0" name=""/>
        <dsp:cNvSpPr/>
      </dsp:nvSpPr>
      <dsp:spPr>
        <a:xfrm>
          <a:off x="4036404" y="579282"/>
          <a:ext cx="1833190" cy="109991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Calibri Light" panose="020F0302020204030204"/>
            </a:rPr>
            <a:t>Having low or no energy</a:t>
          </a:r>
        </a:p>
      </dsp:txBody>
      <dsp:txXfrm>
        <a:off x="4036404" y="579282"/>
        <a:ext cx="1833190" cy="1099914"/>
      </dsp:txXfrm>
    </dsp:sp>
    <dsp:sp modelId="{7460B26F-0C1A-408D-B6F7-AABCD34B4306}">
      <dsp:nvSpPr>
        <dsp:cNvPr id="0" name=""/>
        <dsp:cNvSpPr/>
      </dsp:nvSpPr>
      <dsp:spPr>
        <a:xfrm>
          <a:off x="6052914" y="579282"/>
          <a:ext cx="1833190" cy="109991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Calibri Light" panose="020F0302020204030204"/>
            </a:rPr>
            <a:t>Unexplained aches and pains</a:t>
          </a:r>
        </a:p>
      </dsp:txBody>
      <dsp:txXfrm>
        <a:off x="6052914" y="579282"/>
        <a:ext cx="1833190" cy="1099914"/>
      </dsp:txXfrm>
    </dsp:sp>
    <dsp:sp modelId="{E885192E-CCE4-4DCD-8D7B-6CA035F8FC0B}">
      <dsp:nvSpPr>
        <dsp:cNvPr id="0" name=""/>
        <dsp:cNvSpPr/>
      </dsp:nvSpPr>
      <dsp:spPr>
        <a:xfrm>
          <a:off x="8069423" y="579282"/>
          <a:ext cx="1833190" cy="109991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Calibri Light" panose="020F0302020204030204"/>
            </a:rPr>
            <a:t>Feeling helpless or hopeless</a:t>
          </a:r>
        </a:p>
      </dsp:txBody>
      <dsp:txXfrm>
        <a:off x="8069423" y="579282"/>
        <a:ext cx="1833190" cy="1099914"/>
      </dsp:txXfrm>
    </dsp:sp>
    <dsp:sp modelId="{F08F8E19-C6A1-42D3-A744-63847620F8C3}">
      <dsp:nvSpPr>
        <dsp:cNvPr id="0" name=""/>
        <dsp:cNvSpPr/>
      </dsp:nvSpPr>
      <dsp:spPr>
        <a:xfrm>
          <a:off x="1011640" y="1862515"/>
          <a:ext cx="1833190" cy="109991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Calibri Light" panose="020F0302020204030204"/>
            </a:rPr>
            <a:t>Excessive substance use, including prescription medications</a:t>
          </a:r>
        </a:p>
      </dsp:txBody>
      <dsp:txXfrm>
        <a:off x="1011640" y="1862515"/>
        <a:ext cx="1833190" cy="1099914"/>
      </dsp:txXfrm>
    </dsp:sp>
    <dsp:sp modelId="{C78345CD-1B4D-464A-A968-54621CE54C7B}">
      <dsp:nvSpPr>
        <dsp:cNvPr id="0" name=""/>
        <dsp:cNvSpPr/>
      </dsp:nvSpPr>
      <dsp:spPr>
        <a:xfrm>
          <a:off x="3028150" y="1862515"/>
          <a:ext cx="1833190" cy="109991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Calibri Light" panose="020F0302020204030204"/>
            </a:rPr>
            <a:t>Worrying a lot of the time; feeling guilty but not sure why</a:t>
          </a:r>
        </a:p>
      </dsp:txBody>
      <dsp:txXfrm>
        <a:off x="3028150" y="1862515"/>
        <a:ext cx="1833190" cy="1099914"/>
      </dsp:txXfrm>
    </dsp:sp>
    <dsp:sp modelId="{37F3C3FB-AE2A-4666-9198-A42FB755E554}">
      <dsp:nvSpPr>
        <dsp:cNvPr id="0" name=""/>
        <dsp:cNvSpPr/>
      </dsp:nvSpPr>
      <dsp:spPr>
        <a:xfrm>
          <a:off x="5044659" y="1862515"/>
          <a:ext cx="1833190" cy="109991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Calibri Light" panose="020F0302020204030204"/>
            </a:rPr>
            <a:t>Thinking of hurting yourself or someone else</a:t>
          </a:r>
        </a:p>
      </dsp:txBody>
      <dsp:txXfrm>
        <a:off x="5044659" y="1862515"/>
        <a:ext cx="1833190" cy="1099914"/>
      </dsp:txXfrm>
    </dsp:sp>
    <dsp:sp modelId="{74BC97F5-8C09-4E0B-9CD5-2217D55A9283}">
      <dsp:nvSpPr>
        <dsp:cNvPr id="0" name=""/>
        <dsp:cNvSpPr/>
      </dsp:nvSpPr>
      <dsp:spPr>
        <a:xfrm>
          <a:off x="7061168" y="1862515"/>
          <a:ext cx="1833190" cy="109991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Calibri Light" panose="020F0302020204030204"/>
            </a:rPr>
            <a:t>Having difficulty readjusting to work or home life</a:t>
          </a:r>
          <a:endParaRPr lang="en-US" sz="1600" kern="1200"/>
        </a:p>
      </dsp:txBody>
      <dsp:txXfrm>
        <a:off x="7061168" y="1862515"/>
        <a:ext cx="1833190" cy="109991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14F0EC-1B20-4C50-A306-D6A311C59F88}" type="datetimeFigureOut">
              <a:rPr lang="en-US" smtClean="0"/>
              <a:t>8/23/26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0F08C9-A36D-4140-9EFF-0162D5826F6C}" type="slidenum">
              <a:rPr lang="en-US" smtClean="0"/>
              <a:t>‹#›</a:t>
            </a:fld>
            <a:endParaRPr lang="en-US"/>
          </a:p>
        </p:txBody>
      </p:sp>
    </p:spTree>
    <p:extLst>
      <p:ext uri="{BB962C8B-B14F-4D97-AF65-F5344CB8AC3E}">
        <p14:creationId xmlns:p14="http://schemas.microsoft.com/office/powerpoint/2010/main" val="3188415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ACL 1-6</a:t>
            </a:r>
          </a:p>
          <a:p>
            <a:r>
              <a:rPr lang="en-US"/>
              <a:t>AL – 7-11</a:t>
            </a:r>
            <a:endParaRPr lang="en-US">
              <a:cs typeface="Calibri"/>
            </a:endParaRPr>
          </a:p>
          <a:p>
            <a:r>
              <a:rPr lang="en-US"/>
              <a:t>ACL 12-17</a:t>
            </a:r>
            <a:endParaRPr lang="en-US">
              <a:cs typeface="Calibri"/>
            </a:endParaRPr>
          </a:p>
          <a:p>
            <a:r>
              <a:rPr lang="en-US"/>
              <a:t>AL 18-21</a:t>
            </a:r>
            <a:endParaRPr lang="en-US">
              <a:cs typeface="Calibri"/>
            </a:endParaRPr>
          </a:p>
          <a:p>
            <a:r>
              <a:rPr lang="en-US"/>
              <a:t>We typically employ 12-15 in OSCAI, and embarrassingly are the lowest paying, but gratefully with a remarkable retention.  Used to honest conversations and committed to giving them important work, not busy work.</a:t>
            </a:r>
          </a:p>
          <a:p>
            <a:r>
              <a:rPr lang="en-US">
                <a:ea typeface="Calibri" panose="020F0502020204030204"/>
                <a:cs typeface="Calibri" panose="020F0502020204030204"/>
              </a:rPr>
              <a:t>Thank them for being helpers</a:t>
            </a:r>
          </a:p>
          <a:p>
            <a:r>
              <a:rPr lang="en-US">
                <a:ea typeface="Calibri" panose="020F0502020204030204"/>
                <a:cs typeface="Calibri" panose="020F0502020204030204"/>
              </a:rPr>
              <a:t>Person and professional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A3E603-0EE4-3042-9661-047EB577E4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7639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ACL</a:t>
            </a:r>
          </a:p>
        </p:txBody>
      </p:sp>
      <p:sp>
        <p:nvSpPr>
          <p:cNvPr id="4" name="Slide Number Placeholder 3"/>
          <p:cNvSpPr>
            <a:spLocks noGrp="1"/>
          </p:cNvSpPr>
          <p:nvPr>
            <p:ph type="sldNum" sz="quarter" idx="5"/>
          </p:nvPr>
        </p:nvSpPr>
        <p:spPr/>
        <p:txBody>
          <a:bodyPr/>
          <a:lstStyle/>
          <a:p>
            <a:fld id="{5FA3E603-0EE4-3042-9661-047EB577E4A2}" type="slidenum">
              <a:rPr lang="en-US" smtClean="0"/>
              <a:t>10</a:t>
            </a:fld>
            <a:endParaRPr lang="en-US"/>
          </a:p>
        </p:txBody>
      </p:sp>
    </p:spTree>
    <p:extLst>
      <p:ext uri="{BB962C8B-B14F-4D97-AF65-F5344CB8AC3E}">
        <p14:creationId xmlns:p14="http://schemas.microsoft.com/office/powerpoint/2010/main" val="1725294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1,235 for Fall-Spring. Increase over the summer</a:t>
            </a:r>
          </a:p>
        </p:txBody>
      </p:sp>
      <p:sp>
        <p:nvSpPr>
          <p:cNvPr id="4" name="Slide Number Placeholder 3"/>
          <p:cNvSpPr>
            <a:spLocks noGrp="1"/>
          </p:cNvSpPr>
          <p:nvPr>
            <p:ph type="sldNum" sz="quarter" idx="5"/>
          </p:nvPr>
        </p:nvSpPr>
        <p:spPr/>
        <p:txBody>
          <a:bodyPr/>
          <a:lstStyle/>
          <a:p>
            <a:fld id="{5FA3E603-0EE4-3042-9661-047EB577E4A2}" type="slidenum">
              <a:rPr lang="en-US" smtClean="0"/>
              <a:t>11</a:t>
            </a:fld>
            <a:endParaRPr lang="en-US"/>
          </a:p>
        </p:txBody>
      </p:sp>
    </p:spTree>
    <p:extLst>
      <p:ext uri="{BB962C8B-B14F-4D97-AF65-F5344CB8AC3E}">
        <p14:creationId xmlns:p14="http://schemas.microsoft.com/office/powerpoint/2010/main" val="3843571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56D84-300E-D545-970F-35B416668B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099765-27CF-5615-300B-B7AF11F301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297223-9FF7-559D-77F9-AB5C30D32DB1}"/>
              </a:ext>
            </a:extLst>
          </p:cNvPr>
          <p:cNvSpPr>
            <a:spLocks noGrp="1"/>
          </p:cNvSpPr>
          <p:nvPr>
            <p:ph type="body" idx="1"/>
          </p:nvPr>
        </p:nvSpPr>
        <p:spPr/>
        <p:txBody>
          <a:bodyPr/>
          <a:lstStyle/>
          <a:p>
            <a:r>
              <a:rPr lang="en-US">
                <a:ea typeface="Calibri"/>
                <a:cs typeface="Calibri"/>
              </a:rPr>
              <a:t>1,235 for Fall-Spring. Increase over the </a:t>
            </a:r>
            <a:r>
              <a:rPr lang="en-US" err="1">
                <a:ea typeface="Calibri"/>
                <a:cs typeface="Calibri"/>
              </a:rPr>
              <a:t>summe</a:t>
            </a:r>
          </a:p>
        </p:txBody>
      </p:sp>
      <p:sp>
        <p:nvSpPr>
          <p:cNvPr id="4" name="Slide Number Placeholder 3">
            <a:extLst>
              <a:ext uri="{FF2B5EF4-FFF2-40B4-BE49-F238E27FC236}">
                <a16:creationId xmlns:a16="http://schemas.microsoft.com/office/drawing/2014/main" id="{A42E7653-E5C6-F953-8785-2B9BD5A61F9C}"/>
              </a:ext>
            </a:extLst>
          </p:cNvPr>
          <p:cNvSpPr>
            <a:spLocks noGrp="1"/>
          </p:cNvSpPr>
          <p:nvPr>
            <p:ph type="sldNum" sz="quarter" idx="5"/>
          </p:nvPr>
        </p:nvSpPr>
        <p:spPr/>
        <p:txBody>
          <a:bodyPr/>
          <a:lstStyle/>
          <a:p>
            <a:fld id="{5FA3E603-0EE4-3042-9661-047EB577E4A2}" type="slidenum">
              <a:rPr lang="en-US" smtClean="0"/>
              <a:t>12</a:t>
            </a:fld>
            <a:endParaRPr lang="en-US"/>
          </a:p>
        </p:txBody>
      </p:sp>
    </p:spTree>
    <p:extLst>
      <p:ext uri="{BB962C8B-B14F-4D97-AF65-F5344CB8AC3E}">
        <p14:creationId xmlns:p14="http://schemas.microsoft.com/office/powerpoint/2010/main" val="3580538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A3E603-0EE4-3042-9661-047EB577E4A2}" type="slidenum">
              <a:rPr lang="en-US" smtClean="0"/>
              <a:t>13</a:t>
            </a:fld>
            <a:endParaRPr lang="en-US"/>
          </a:p>
        </p:txBody>
      </p:sp>
    </p:spTree>
    <p:extLst>
      <p:ext uri="{BB962C8B-B14F-4D97-AF65-F5344CB8AC3E}">
        <p14:creationId xmlns:p14="http://schemas.microsoft.com/office/powerpoint/2010/main" val="233850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a:t>
            </a:r>
          </a:p>
        </p:txBody>
      </p:sp>
      <p:sp>
        <p:nvSpPr>
          <p:cNvPr id="4" name="Slide Number Placeholder 3"/>
          <p:cNvSpPr>
            <a:spLocks noGrp="1"/>
          </p:cNvSpPr>
          <p:nvPr>
            <p:ph type="sldNum" sz="quarter" idx="5"/>
          </p:nvPr>
        </p:nvSpPr>
        <p:spPr/>
        <p:txBody>
          <a:bodyPr/>
          <a:lstStyle/>
          <a:p>
            <a:fld id="{5FA3E603-0EE4-3042-9661-047EB577E4A2}" type="slidenum">
              <a:rPr lang="en-US" smtClean="0"/>
              <a:t>19</a:t>
            </a:fld>
            <a:endParaRPr lang="en-US"/>
          </a:p>
        </p:txBody>
      </p:sp>
    </p:spTree>
    <p:extLst>
      <p:ext uri="{BB962C8B-B14F-4D97-AF65-F5344CB8AC3E}">
        <p14:creationId xmlns:p14="http://schemas.microsoft.com/office/powerpoint/2010/main" val="28840031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C6703-D0F7-E745-A687-AC990D0C464C}"/>
              </a:ext>
            </a:extLst>
          </p:cNvPr>
          <p:cNvSpPr>
            <a:spLocks noGrp="1"/>
          </p:cNvSpPr>
          <p:nvPr>
            <p:ph type="ctrTitle" hasCustomPrompt="1"/>
          </p:nvPr>
        </p:nvSpPr>
        <p:spPr>
          <a:xfrm>
            <a:off x="1524000" y="734056"/>
            <a:ext cx="9144000" cy="2387600"/>
          </a:xfrm>
        </p:spPr>
        <p:txBody>
          <a:bodyPr anchor="b"/>
          <a:lstStyle>
            <a:lvl1pPr algn="ctr">
              <a:defRPr sz="6000">
                <a:latin typeface="Impact" panose="020B080603090205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61E6FFF2-58E4-794E-892D-6FF45321C2C0}"/>
              </a:ext>
            </a:extLst>
          </p:cNvPr>
          <p:cNvSpPr>
            <a:spLocks noGrp="1"/>
          </p:cNvSpPr>
          <p:nvPr>
            <p:ph type="subTitle" idx="1"/>
          </p:nvPr>
        </p:nvSpPr>
        <p:spPr>
          <a:xfrm>
            <a:off x="1524000" y="3313939"/>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1BA7C03E-EF71-2C40-9E45-BF08314EE5F1}"/>
              </a:ext>
            </a:extLst>
          </p:cNvPr>
          <p:cNvSpPr>
            <a:spLocks noGrp="1"/>
          </p:cNvSpPr>
          <p:nvPr>
            <p:ph type="sldNum" sz="quarter" idx="12"/>
          </p:nvPr>
        </p:nvSpPr>
        <p:spPr>
          <a:xfrm>
            <a:off x="838200" y="5991633"/>
            <a:ext cx="2587831" cy="365125"/>
          </a:xfrm>
        </p:spPr>
        <p:txBody>
          <a:bodyPr/>
          <a:lstStyle/>
          <a:p>
            <a:fld id="{B4E9AFF7-6653-6A4D-A979-64D2F5BECA26}" type="slidenum">
              <a:rPr lang="en-US" smtClean="0"/>
              <a:t>‹#›</a:t>
            </a:fld>
            <a:endParaRPr lang="en-US"/>
          </a:p>
        </p:txBody>
      </p:sp>
      <p:pic>
        <p:nvPicPr>
          <p:cNvPr id="9" name="Picture 8" descr="University of South Carolina logo.">
            <a:extLst>
              <a:ext uri="{FF2B5EF4-FFF2-40B4-BE49-F238E27FC236}">
                <a16:creationId xmlns:a16="http://schemas.microsoft.com/office/drawing/2014/main" id="{C81DC1BB-A980-8448-BB01-0788DE4349F9}"/>
              </a:ext>
            </a:extLst>
          </p:cNvPr>
          <p:cNvPicPr>
            <a:picLocks noChangeAspect="1"/>
          </p:cNvPicPr>
          <p:nvPr userDrawn="1"/>
        </p:nvPicPr>
        <p:blipFill>
          <a:blip r:embed="rId2"/>
          <a:stretch>
            <a:fillRect/>
          </a:stretch>
        </p:blipFill>
        <p:spPr>
          <a:xfrm>
            <a:off x="4509370" y="4429919"/>
            <a:ext cx="3173260" cy="2115507"/>
          </a:xfrm>
          <a:prstGeom prst="rect">
            <a:avLst/>
          </a:prstGeom>
        </p:spPr>
      </p:pic>
    </p:spTree>
    <p:extLst>
      <p:ext uri="{BB962C8B-B14F-4D97-AF65-F5344CB8AC3E}">
        <p14:creationId xmlns:p14="http://schemas.microsoft.com/office/powerpoint/2010/main" val="715311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Conclus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24E78-1993-A540-9F01-A28635FB4893}"/>
              </a:ext>
            </a:extLst>
          </p:cNvPr>
          <p:cNvSpPr>
            <a:spLocks noGrp="1"/>
          </p:cNvSpPr>
          <p:nvPr>
            <p:ph type="title" hasCustomPrompt="1"/>
          </p:nvPr>
        </p:nvSpPr>
        <p:spPr>
          <a:xfrm>
            <a:off x="831850" y="1656521"/>
            <a:ext cx="10515600" cy="2187986"/>
          </a:xfrm>
        </p:spPr>
        <p:txBody>
          <a:bodyPr anchor="t"/>
          <a:lstStyle>
            <a:lvl1pPr algn="ctr">
              <a:defRPr sz="6000">
                <a:solidFill>
                  <a:schemeClr val="bg1"/>
                </a:solidFill>
              </a:defRPr>
            </a:lvl1pPr>
          </a:lstStyle>
          <a:p>
            <a:r>
              <a:rPr lang="en-US"/>
              <a:t>Conclusion</a:t>
            </a:r>
          </a:p>
        </p:txBody>
      </p:sp>
      <p:sp>
        <p:nvSpPr>
          <p:cNvPr id="3" name="Text Placeholder 2">
            <a:extLst>
              <a:ext uri="{FF2B5EF4-FFF2-40B4-BE49-F238E27FC236}">
                <a16:creationId xmlns:a16="http://schemas.microsoft.com/office/drawing/2014/main" id="{2EC1F37B-372F-0146-A20D-449355B25403}"/>
              </a:ext>
            </a:extLst>
          </p:cNvPr>
          <p:cNvSpPr>
            <a:spLocks noGrp="1"/>
          </p:cNvSpPr>
          <p:nvPr>
            <p:ph type="body" idx="1" hasCustomPrompt="1"/>
          </p:nvPr>
        </p:nvSpPr>
        <p:spPr>
          <a:xfrm>
            <a:off x="831850" y="4867949"/>
            <a:ext cx="5493794" cy="1500187"/>
          </a:xfrm>
        </p:spPr>
        <p:txBody>
          <a:bodyPr anchor="b"/>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a:t>
            </a:r>
          </a:p>
          <a:p>
            <a:pPr lvl="0"/>
            <a:r>
              <a:rPr lang="en-US"/>
              <a:t>Title</a:t>
            </a:r>
          </a:p>
          <a:p>
            <a:pPr lvl="0"/>
            <a:r>
              <a:rPr lang="en-US"/>
              <a:t>Email</a:t>
            </a:r>
          </a:p>
        </p:txBody>
      </p:sp>
      <p:pic>
        <p:nvPicPr>
          <p:cNvPr id="12" name="Picture 11">
            <a:extLst>
              <a:ext uri="{FF2B5EF4-FFF2-40B4-BE49-F238E27FC236}">
                <a16:creationId xmlns:a16="http://schemas.microsoft.com/office/drawing/2014/main" id="{33EDFD73-0710-2244-860D-4BA6234A0E5E}"/>
              </a:ext>
            </a:extLst>
          </p:cNvPr>
          <p:cNvPicPr>
            <a:picLocks noChangeAspect="1"/>
          </p:cNvPicPr>
          <p:nvPr userDrawn="1"/>
        </p:nvPicPr>
        <p:blipFill>
          <a:blip r:embed="rId3"/>
          <a:srcRect/>
          <a:stretch/>
        </p:blipFill>
        <p:spPr>
          <a:xfrm>
            <a:off x="8726555" y="5790260"/>
            <a:ext cx="2892287" cy="577876"/>
          </a:xfrm>
          <a:prstGeom prst="rect">
            <a:avLst/>
          </a:prstGeom>
        </p:spPr>
      </p:pic>
    </p:spTree>
    <p:extLst>
      <p:ext uri="{BB962C8B-B14F-4D97-AF65-F5344CB8AC3E}">
        <p14:creationId xmlns:p14="http://schemas.microsoft.com/office/powerpoint/2010/main" val="2673440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400" b="1" i="0">
                <a:solidFill>
                  <a:schemeClr val="tx1"/>
                </a:solidFill>
                <a:latin typeface="Calibri"/>
                <a:cs typeface="Calibri"/>
              </a:defRPr>
            </a:lvl1pPr>
          </a:lstStyle>
          <a:p>
            <a:endParaRPr/>
          </a:p>
        </p:txBody>
      </p:sp>
      <p:sp>
        <p:nvSpPr>
          <p:cNvPr id="3" name="Holder 3"/>
          <p:cNvSpPr>
            <a:spLocks noGrp="1"/>
          </p:cNvSpPr>
          <p:nvPr>
            <p:ph sz="half" idx="2"/>
          </p:nvPr>
        </p:nvSpPr>
        <p:spPr>
          <a:xfrm>
            <a:off x="916939" y="1576831"/>
            <a:ext cx="4248150" cy="4132579"/>
          </a:xfrm>
          <a:prstGeom prst="rect">
            <a:avLst/>
          </a:prstGeom>
        </p:spPr>
        <p:txBody>
          <a:bodyPr wrap="square" lIns="0" tIns="0" rIns="0" bIns="0">
            <a:spAutoFit/>
          </a:bodyPr>
          <a:lstStyle>
            <a:lvl1pPr>
              <a:defRPr sz="2400" b="0" i="0">
                <a:solidFill>
                  <a:schemeClr val="tx1"/>
                </a:solidFill>
                <a:latin typeface="Calibri"/>
                <a:cs typeface="Calibri"/>
              </a:defRPr>
            </a:lvl1pPr>
          </a:lstStyle>
          <a:p>
            <a:endParaRPr/>
          </a:p>
        </p:txBody>
      </p:sp>
      <p:sp>
        <p:nvSpPr>
          <p:cNvPr id="4" name="Holder 4"/>
          <p:cNvSpPr>
            <a:spLocks noGrp="1"/>
          </p:cNvSpPr>
          <p:nvPr>
            <p:ph sz="half" idx="3"/>
          </p:nvPr>
        </p:nvSpPr>
        <p:spPr>
          <a:xfrm>
            <a:off x="6173723" y="1563083"/>
            <a:ext cx="5296534" cy="3981450"/>
          </a:xfrm>
          <a:prstGeom prst="rect">
            <a:avLst/>
          </a:prstGeom>
        </p:spPr>
        <p:txBody>
          <a:bodyPr wrap="square" lIns="0" tIns="0" rIns="0" bIns="0">
            <a:spAutoFit/>
          </a:bodyPr>
          <a:lstStyle>
            <a:lvl1pPr>
              <a:defRPr sz="3200" b="0" i="0">
                <a:solidFill>
                  <a:schemeClr val="tx1"/>
                </a:solidFill>
                <a:latin typeface="Calibri"/>
                <a:cs typeface="Calibri"/>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8/23/26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74896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9ED37-4F17-3341-80DD-6302FD9C0346}"/>
              </a:ext>
            </a:extLst>
          </p:cNvPr>
          <p:cNvSpPr>
            <a:spLocks noGrp="1"/>
          </p:cNvSpPr>
          <p:nvPr>
            <p:ph type="title" hasCustomPrompt="1"/>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56E732-1F86-874D-B35F-F0D15E08E91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C2C13372-CC48-6246-83C0-B536F3DCA7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75CF31-8755-3E42-B89A-9D67D96D7102}"/>
              </a:ext>
            </a:extLst>
          </p:cNvPr>
          <p:cNvSpPr>
            <a:spLocks noGrp="1"/>
          </p:cNvSpPr>
          <p:nvPr>
            <p:ph type="sldNum" sz="quarter" idx="12"/>
          </p:nvPr>
        </p:nvSpPr>
        <p:spPr>
          <a:xfrm>
            <a:off x="838200" y="6004323"/>
            <a:ext cx="2635332"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2256389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24E78-1993-A540-9F01-A28635FB489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EC1F37B-372F-0146-A20D-449355B25403}"/>
              </a:ext>
            </a:extLst>
          </p:cNvPr>
          <p:cNvSpPr>
            <a:spLocks noGrp="1"/>
          </p:cNvSpPr>
          <p:nvPr>
            <p:ph type="body" idx="1"/>
          </p:nvPr>
        </p:nvSpPr>
        <p:spPr>
          <a:xfrm>
            <a:off x="831850" y="4589463"/>
            <a:ext cx="10515600" cy="12017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87ADC64B-5CD5-7341-B6E0-9B4F677F9F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918467-A91D-B840-9781-A402C93E7E3A}"/>
              </a:ext>
            </a:extLst>
          </p:cNvPr>
          <p:cNvSpPr>
            <a:spLocks noGrp="1"/>
          </p:cNvSpPr>
          <p:nvPr>
            <p:ph type="sldNum" sz="quarter" idx="12"/>
          </p:nvPr>
        </p:nvSpPr>
        <p:spPr>
          <a:xfrm>
            <a:off x="838200" y="6004322"/>
            <a:ext cx="2665021"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771075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BC8D6-6BCB-BD4B-B6E0-92A778004E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C4099C-8353-F44E-8406-26AC07974CEE}"/>
              </a:ext>
            </a:extLst>
          </p:cNvPr>
          <p:cNvSpPr>
            <a:spLocks noGrp="1"/>
          </p:cNvSpPr>
          <p:nvPr>
            <p:ph sz="half" idx="1"/>
          </p:nvPr>
        </p:nvSpPr>
        <p:spPr>
          <a:xfrm>
            <a:off x="838200" y="1825625"/>
            <a:ext cx="5181600" cy="4043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8CC49-08EF-8048-B6B2-BC247008F046}"/>
              </a:ext>
            </a:extLst>
          </p:cNvPr>
          <p:cNvSpPr>
            <a:spLocks noGrp="1"/>
          </p:cNvSpPr>
          <p:nvPr>
            <p:ph sz="half" idx="2"/>
          </p:nvPr>
        </p:nvSpPr>
        <p:spPr>
          <a:xfrm>
            <a:off x="6172200" y="1825625"/>
            <a:ext cx="5181600" cy="4043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82CCBEF1-4544-884E-86EB-5374139098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77F880-2CCE-9044-8CE8-A7CF47CE5236}"/>
              </a:ext>
            </a:extLst>
          </p:cNvPr>
          <p:cNvSpPr>
            <a:spLocks noGrp="1"/>
          </p:cNvSpPr>
          <p:nvPr>
            <p:ph type="sldNum" sz="quarter" idx="12"/>
          </p:nvPr>
        </p:nvSpPr>
        <p:spPr>
          <a:xfrm>
            <a:off x="838200" y="6004323"/>
            <a:ext cx="2688771"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213779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CE802-B46A-204D-94D4-E50D913AEE8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AD7812B-2A55-D049-A1C2-A4C973ACA5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D58766B-6B24-3B45-B55F-3D85F881F93D}"/>
              </a:ext>
            </a:extLst>
          </p:cNvPr>
          <p:cNvSpPr>
            <a:spLocks noGrp="1"/>
          </p:cNvSpPr>
          <p:nvPr>
            <p:ph sz="half" idx="2"/>
          </p:nvPr>
        </p:nvSpPr>
        <p:spPr>
          <a:xfrm>
            <a:off x="839788" y="2505075"/>
            <a:ext cx="5157787" cy="33921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7A7F728-2418-1540-9191-5FDFA36D85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948585-BFC1-9148-A0B5-07C83C2F21BA}"/>
              </a:ext>
            </a:extLst>
          </p:cNvPr>
          <p:cNvSpPr>
            <a:spLocks noGrp="1"/>
          </p:cNvSpPr>
          <p:nvPr>
            <p:ph sz="quarter" idx="4"/>
          </p:nvPr>
        </p:nvSpPr>
        <p:spPr>
          <a:xfrm>
            <a:off x="6172200" y="2505075"/>
            <a:ext cx="5183188" cy="33921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BD1371BF-1A9F-5641-95DB-6C0FE67BBB9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1121846-D4EB-5949-B8F3-E40099164899}"/>
              </a:ext>
            </a:extLst>
          </p:cNvPr>
          <p:cNvSpPr>
            <a:spLocks noGrp="1"/>
          </p:cNvSpPr>
          <p:nvPr>
            <p:ph type="sldNum" sz="quarter" idx="12"/>
          </p:nvPr>
        </p:nvSpPr>
        <p:spPr>
          <a:xfrm>
            <a:off x="838200" y="6004323"/>
            <a:ext cx="2682834"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2079985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59A27-C210-CF48-97F8-943B5EBAC6EC}"/>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385EC86A-0D15-764F-AA81-41016E208EA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B633FAA-B5EA-C54D-A18B-17F16CA5F110}"/>
              </a:ext>
            </a:extLst>
          </p:cNvPr>
          <p:cNvSpPr>
            <a:spLocks noGrp="1"/>
          </p:cNvSpPr>
          <p:nvPr>
            <p:ph type="sldNum" sz="quarter" idx="12"/>
          </p:nvPr>
        </p:nvSpPr>
        <p:spPr>
          <a:xfrm>
            <a:off x="838200" y="6005974"/>
            <a:ext cx="2670958"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274388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BC8BA86-4F41-AF40-BBD9-45DCB3C336DD}"/>
              </a:ext>
            </a:extLst>
          </p:cNvPr>
          <p:cNvSpPr>
            <a:spLocks noGrp="1"/>
          </p:cNvSpPr>
          <p:nvPr>
            <p:ph type="title"/>
          </p:nvPr>
        </p:nvSpPr>
        <p:spPr>
          <a:xfrm>
            <a:off x="0" y="-1538831"/>
            <a:ext cx="10515600" cy="1325563"/>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7AE991BC-E157-B340-860E-81A4EBD04B2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6805CF-1707-5749-8109-20FA44953EE0}"/>
              </a:ext>
            </a:extLst>
          </p:cNvPr>
          <p:cNvSpPr>
            <a:spLocks noGrp="1"/>
          </p:cNvSpPr>
          <p:nvPr>
            <p:ph type="sldNum" sz="quarter" idx="12"/>
          </p:nvPr>
        </p:nvSpPr>
        <p:spPr>
          <a:xfrm>
            <a:off x="838200" y="6004322"/>
            <a:ext cx="2605644"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3072425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654A1-6207-5141-AAB1-9A7630DA98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D39F95B-0887-9F4F-BA1C-0B9CBE5AED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D6515B1-8A32-AB43-82F2-51A60BC2E3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5FC3D973-68F9-5B46-A3D8-B7AF20B00E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AA68CE-A588-FE4D-9C1E-5BE4A1A82F81}"/>
              </a:ext>
            </a:extLst>
          </p:cNvPr>
          <p:cNvSpPr>
            <a:spLocks noGrp="1"/>
          </p:cNvSpPr>
          <p:nvPr>
            <p:ph type="sldNum" sz="quarter" idx="12"/>
          </p:nvPr>
        </p:nvSpPr>
        <p:spPr>
          <a:xfrm>
            <a:off x="838200" y="6004323"/>
            <a:ext cx="2670958"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1907864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75185-7056-B946-8F27-7890BB2A34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0AF3B6-3151-9346-B00D-EBED7ED75F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A5EF208-3C62-3840-A816-A69F27E0BF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AB0C1DD0-6624-6048-953E-41055A0D34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4C492C-9027-2B43-9637-56046A0631C2}"/>
              </a:ext>
            </a:extLst>
          </p:cNvPr>
          <p:cNvSpPr>
            <a:spLocks noGrp="1"/>
          </p:cNvSpPr>
          <p:nvPr>
            <p:ph type="sldNum" sz="quarter" idx="12"/>
          </p:nvPr>
        </p:nvSpPr>
        <p:spPr>
          <a:xfrm>
            <a:off x="838200" y="6004323"/>
            <a:ext cx="2676896"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2735509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4BC199-4655-F541-83EE-721E1D0864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5445D78-BC86-6C4A-8173-07BC8BF4F06C}"/>
              </a:ext>
            </a:extLst>
          </p:cNvPr>
          <p:cNvSpPr>
            <a:spLocks noGrp="1"/>
          </p:cNvSpPr>
          <p:nvPr>
            <p:ph type="body" idx="1"/>
          </p:nvPr>
        </p:nvSpPr>
        <p:spPr>
          <a:xfrm>
            <a:off x="838200" y="1825625"/>
            <a:ext cx="10515600" cy="39920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4989E362-4DC4-BA42-AD46-DCFCBF72CE19}"/>
              </a:ext>
            </a:extLst>
          </p:cNvPr>
          <p:cNvSpPr>
            <a:spLocks noGrp="1"/>
          </p:cNvSpPr>
          <p:nvPr>
            <p:ph type="ftr" sz="quarter" idx="3"/>
          </p:nvPr>
        </p:nvSpPr>
        <p:spPr>
          <a:xfrm>
            <a:off x="4038600" y="600432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75AB465-CD1B-7A41-8A74-7F4A07B23239}"/>
              </a:ext>
            </a:extLst>
          </p:cNvPr>
          <p:cNvSpPr>
            <a:spLocks noGrp="1"/>
          </p:cNvSpPr>
          <p:nvPr>
            <p:ph type="sldNum" sz="quarter" idx="4"/>
          </p:nvPr>
        </p:nvSpPr>
        <p:spPr>
          <a:xfrm>
            <a:off x="838200" y="600432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E9AFF7-6653-6A4D-A979-64D2F5BECA26}" type="slidenum">
              <a:rPr lang="en-US" smtClean="0"/>
              <a:pPr/>
              <a:t>‹#›</a:t>
            </a:fld>
            <a:endParaRPr lang="en-US"/>
          </a:p>
        </p:txBody>
      </p:sp>
      <p:pic>
        <p:nvPicPr>
          <p:cNvPr id="12" name="Picture 11">
            <a:extLst>
              <a:ext uri="{FF2B5EF4-FFF2-40B4-BE49-F238E27FC236}">
                <a16:creationId xmlns:a16="http://schemas.microsoft.com/office/drawing/2014/main" id="{6A0032F1-0121-BE4C-B781-236291AD7975}"/>
              </a:ext>
            </a:extLst>
          </p:cNvPr>
          <p:cNvPicPr>
            <a:picLocks noChangeAspect="1"/>
          </p:cNvPicPr>
          <p:nvPr userDrawn="1"/>
        </p:nvPicPr>
        <p:blipFill>
          <a:blip r:embed="rId14"/>
          <a:srcRect t="4530" b="4530"/>
          <a:stretch/>
        </p:blipFill>
        <p:spPr>
          <a:xfrm>
            <a:off x="9022846" y="5946775"/>
            <a:ext cx="2695388" cy="487282"/>
          </a:xfrm>
          <a:prstGeom prst="rect">
            <a:avLst/>
          </a:prstGeom>
        </p:spPr>
      </p:pic>
    </p:spTree>
    <p:extLst>
      <p:ext uri="{BB962C8B-B14F-4D97-AF65-F5344CB8AC3E}">
        <p14:creationId xmlns:p14="http://schemas.microsoft.com/office/powerpoint/2010/main" val="12902945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cap="all" baseline="0">
          <a:solidFill>
            <a:schemeClr val="tx1"/>
          </a:solidFill>
          <a:latin typeface="Impact" panose="020B080603090205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mailto:careteam@mailbox.sc.edu"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sc.edu/about/offices_and_divisions/student_success_center/" TargetMode="External"/><Relationship Id="rId7" Type="http://schemas.openxmlformats.org/officeDocument/2006/relationships/hyperlink" Target="https://sc.edu/about/offices_and_divisions/student_affairs/student-services/academic_success/index.php" TargetMode="Externa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hyperlink" Target="https://sc.edu/about/offices_and_divisions/career_center/index.php" TargetMode="Externa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8" Type="http://schemas.openxmlformats.org/officeDocument/2006/relationships/hyperlink" Target="https://www.sc.edu/about/offices_and_divisions/international_student_and_scholar_support/index.php" TargetMode="External"/><Relationship Id="rId3" Type="http://schemas.openxmlformats.org/officeDocument/2006/relationships/image" Target="../media/image12.png"/><Relationship Id="rId7" Type="http://schemas.openxmlformats.org/officeDocument/2006/relationships/image" Target="../media/image14.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hyperlink" Target="https://sc.edu/about/offices_and_divisions/graduation_retention_network/first_generation_students/faculty_staff_resources/index.php" TargetMode="External"/><Relationship Id="rId5" Type="http://schemas.openxmlformats.org/officeDocument/2006/relationships/image" Target="../media/image13.png"/><Relationship Id="rId4" Type="http://schemas.openxmlformats.org/officeDocument/2006/relationships/hyperlink" Target="https://sc.edu/about/offices_and_divisions/university_101/"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sc.edu/about/offices_and_divisions/student_conduct_and_academic_integrity/make_a_report/index.php" TargetMode="External"/><Relationship Id="rId2" Type="http://schemas.openxmlformats.org/officeDocument/2006/relationships/hyperlink" Target="https://sc.edu/about/offices_and_divisions/student_success_center/submit-an-alert/index.php" TargetMode="External"/><Relationship Id="rId1" Type="http://schemas.openxmlformats.org/officeDocument/2006/relationships/slideLayout" Target="../slideLayouts/slideLayout2.xml"/><Relationship Id="rId6" Type="http://schemas.openxmlformats.org/officeDocument/2006/relationships/hyperlink" Target="https://sc.edu/about/offices_and_divisions/student_affairs/student-services/dean_of_students/student_care_and_outreach_team/resources_for_students/temporary_conditions/" TargetMode="External"/><Relationship Id="rId5" Type="http://schemas.openxmlformats.org/officeDocument/2006/relationships/hyperlink" Target="https://sc.edu/about/offices_and_divisions/student_affairs/student-services/dean_of_students/withdrawal/%20&#8203;" TargetMode="External"/><Relationship Id="rId4" Type="http://schemas.openxmlformats.org/officeDocument/2006/relationships/hyperlink" Target="https://cm.maxient.com/reportingform.php?UnivofSouthCarolina&amp;layout_id=77"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EAAA7-EB0F-C12F-4BCE-EB2274ED490C}"/>
              </a:ext>
            </a:extLst>
          </p:cNvPr>
          <p:cNvSpPr>
            <a:spLocks noGrp="1"/>
          </p:cNvSpPr>
          <p:nvPr>
            <p:ph type="title"/>
          </p:nvPr>
        </p:nvSpPr>
        <p:spPr>
          <a:xfrm>
            <a:off x="783616" y="1594841"/>
            <a:ext cx="10882745" cy="1598632"/>
          </a:xfrm>
        </p:spPr>
        <p:txBody>
          <a:bodyPr>
            <a:normAutofit/>
          </a:bodyPr>
          <a:lstStyle/>
          <a:p>
            <a:pPr algn="ctr"/>
            <a:r>
              <a:rPr lang="en-US" sz="4800">
                <a:latin typeface="Impact"/>
              </a:rPr>
              <a:t>Supportive Classroom environments </a:t>
            </a:r>
            <a:br>
              <a:rPr lang="en-US" sz="4800" dirty="0">
                <a:latin typeface="Impact"/>
              </a:rPr>
            </a:br>
            <a:r>
              <a:rPr lang="en-US" sz="4800">
                <a:latin typeface="Impact"/>
              </a:rPr>
              <a:t>at USC</a:t>
            </a:r>
            <a:endParaRPr lang="en-US"/>
          </a:p>
        </p:txBody>
      </p:sp>
      <p:sp>
        <p:nvSpPr>
          <p:cNvPr id="3" name="Content Placeholder 2">
            <a:extLst>
              <a:ext uri="{FF2B5EF4-FFF2-40B4-BE49-F238E27FC236}">
                <a16:creationId xmlns:a16="http://schemas.microsoft.com/office/drawing/2014/main" id="{766FCE5A-9327-E9B6-83A4-55D14812EEB6}"/>
              </a:ext>
            </a:extLst>
          </p:cNvPr>
          <p:cNvSpPr>
            <a:spLocks noGrp="1"/>
          </p:cNvSpPr>
          <p:nvPr>
            <p:ph idx="1"/>
          </p:nvPr>
        </p:nvSpPr>
        <p:spPr>
          <a:xfrm>
            <a:off x="838200" y="3429000"/>
            <a:ext cx="10773578" cy="6183637"/>
          </a:xfrm>
        </p:spPr>
        <p:txBody>
          <a:bodyPr>
            <a:normAutofit/>
          </a:bodyPr>
          <a:lstStyle/>
          <a:p>
            <a:pPr marL="0" indent="0" algn="ctr">
              <a:buNone/>
            </a:pPr>
            <a:r>
              <a:rPr lang="en-US" sz="3200" dirty="0">
                <a:solidFill>
                  <a:schemeClr val="bg2">
                    <a:lumMod val="50000"/>
                  </a:schemeClr>
                </a:solidFill>
                <a:latin typeface="+mj-lt"/>
              </a:rPr>
              <a:t>New Faculty Orientation</a:t>
            </a:r>
          </a:p>
          <a:p>
            <a:pPr marL="0" indent="0" algn="ctr">
              <a:buNone/>
            </a:pPr>
            <a:r>
              <a:rPr lang="en-US" sz="3200" dirty="0">
                <a:solidFill>
                  <a:schemeClr val="bg2">
                    <a:lumMod val="50000"/>
                  </a:schemeClr>
                </a:solidFill>
                <a:latin typeface="+mj-lt"/>
              </a:rPr>
              <a:t>August 28, 2026</a:t>
            </a:r>
          </a:p>
          <a:p>
            <a:pPr marL="0" indent="0">
              <a:buNone/>
            </a:pPr>
            <a:endParaRPr lang="en-US" dirty="0"/>
          </a:p>
        </p:txBody>
      </p:sp>
    </p:spTree>
    <p:extLst>
      <p:ext uri="{BB962C8B-B14F-4D97-AF65-F5344CB8AC3E}">
        <p14:creationId xmlns:p14="http://schemas.microsoft.com/office/powerpoint/2010/main" val="4174227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E93FB4-F908-6576-DB02-4558B0EE10CD}"/>
              </a:ext>
            </a:extLst>
          </p:cNvPr>
          <p:cNvSpPr>
            <a:spLocks noGrp="1"/>
          </p:cNvSpPr>
          <p:nvPr>
            <p:ph type="title"/>
          </p:nvPr>
        </p:nvSpPr>
        <p:spPr/>
        <p:txBody>
          <a:bodyPr/>
          <a:lstStyle/>
          <a:p>
            <a:r>
              <a:rPr lang="en-US"/>
              <a:t>Goals of the care team</a:t>
            </a:r>
          </a:p>
        </p:txBody>
      </p:sp>
      <p:sp>
        <p:nvSpPr>
          <p:cNvPr id="5" name="Content Placeholder 4">
            <a:extLst>
              <a:ext uri="{FF2B5EF4-FFF2-40B4-BE49-F238E27FC236}">
                <a16:creationId xmlns:a16="http://schemas.microsoft.com/office/drawing/2014/main" id="{0EAA40F0-24F4-55C3-6E2A-746DE6D0E7A5}"/>
              </a:ext>
            </a:extLst>
          </p:cNvPr>
          <p:cNvSpPr>
            <a:spLocks noGrp="1"/>
          </p:cNvSpPr>
          <p:nvPr>
            <p:ph idx="1"/>
          </p:nvPr>
        </p:nvSpPr>
        <p:spPr/>
        <p:txBody>
          <a:bodyPr/>
          <a:lstStyle/>
          <a:p>
            <a:pPr>
              <a:buClr>
                <a:schemeClr val="tx1"/>
              </a:buClr>
            </a:pPr>
            <a:r>
              <a:rPr lang="en-US" sz="2000" b="1">
                <a:solidFill>
                  <a:schemeClr val="accent4"/>
                </a:solidFill>
              </a:rPr>
              <a:t>Multidisciplinary</a:t>
            </a:r>
            <a:r>
              <a:rPr lang="en-US" sz="2000"/>
              <a:t> team that meets weekly to discuss students of concern</a:t>
            </a:r>
          </a:p>
          <a:p>
            <a:pPr marL="0" indent="0">
              <a:buNone/>
            </a:pPr>
            <a:endParaRPr lang="en-US" sz="1050"/>
          </a:p>
          <a:p>
            <a:r>
              <a:rPr lang="en-US" sz="2000"/>
              <a:t>Addresses individual student behavioral issues that impact </a:t>
            </a:r>
            <a:r>
              <a:rPr lang="en-US" sz="2000" b="1">
                <a:solidFill>
                  <a:schemeClr val="accent4"/>
                </a:solidFill>
              </a:rPr>
              <a:t>student well-being </a:t>
            </a:r>
            <a:r>
              <a:rPr lang="en-US" sz="2000"/>
              <a:t>and sometimes the campus community</a:t>
            </a:r>
          </a:p>
          <a:p>
            <a:pPr marL="0" indent="0">
              <a:buNone/>
            </a:pPr>
            <a:endParaRPr lang="en-US" sz="1050"/>
          </a:p>
          <a:p>
            <a:r>
              <a:rPr lang="en-US" sz="2000" b="1">
                <a:solidFill>
                  <a:schemeClr val="accent4"/>
                </a:solidFill>
              </a:rPr>
              <a:t>Positive and productive </a:t>
            </a:r>
            <a:r>
              <a:rPr lang="en-US" sz="2000"/>
              <a:t>way to initiate intervention</a:t>
            </a:r>
          </a:p>
          <a:p>
            <a:pPr marL="0" indent="0">
              <a:buNone/>
            </a:pPr>
            <a:endParaRPr lang="en-US" sz="1050"/>
          </a:p>
          <a:p>
            <a:r>
              <a:rPr lang="en-US" sz="2000" b="1">
                <a:solidFill>
                  <a:schemeClr val="accent4"/>
                </a:solidFill>
              </a:rPr>
              <a:t>Case by case </a:t>
            </a:r>
            <a:r>
              <a:rPr lang="en-US" sz="2000"/>
              <a:t>approach</a:t>
            </a:r>
          </a:p>
          <a:p>
            <a:pPr marL="0" indent="0">
              <a:buNone/>
            </a:pPr>
            <a:endParaRPr lang="en-US" sz="1050"/>
          </a:p>
          <a:p>
            <a:r>
              <a:rPr lang="en-US" sz="2000" b="1">
                <a:solidFill>
                  <a:schemeClr val="accent4"/>
                </a:solidFill>
              </a:rPr>
              <a:t>Reduces the risk </a:t>
            </a:r>
            <a:r>
              <a:rPr lang="en-US" sz="2000"/>
              <a:t>of fragmented care and serving as a clearinghouse for concerns about students in distress</a:t>
            </a:r>
          </a:p>
          <a:p>
            <a:endParaRPr lang="en-US"/>
          </a:p>
        </p:txBody>
      </p:sp>
    </p:spTree>
    <p:extLst>
      <p:ext uri="{BB962C8B-B14F-4D97-AF65-F5344CB8AC3E}">
        <p14:creationId xmlns:p14="http://schemas.microsoft.com/office/powerpoint/2010/main" val="104796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B6E54-44A0-6498-C89B-59F5A4BBF3C4}"/>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a:t>CARE TEAM CASES</a:t>
            </a:r>
          </a:p>
        </p:txBody>
      </p:sp>
      <p:pic>
        <p:nvPicPr>
          <p:cNvPr id="34" name="Picture 33" descr="Bar chart showing Care Team Cases from 2020-2021 to 2025-2026, with cases increasing each year from about 560 to 1300. The chart uses dark blue bars with years labeled on the x-axis and case numbers on the y-axis, highlighting steady growth in cases over time.&#10;&#10;">
            <a:extLst>
              <a:ext uri="{FF2B5EF4-FFF2-40B4-BE49-F238E27FC236}">
                <a16:creationId xmlns:a16="http://schemas.microsoft.com/office/drawing/2014/main" id="{B6E29D2D-0782-2058-0740-8831F5A389BB}"/>
              </a:ext>
            </a:extLst>
          </p:cNvPr>
          <p:cNvPicPr>
            <a:picLocks noChangeAspect="1"/>
          </p:cNvPicPr>
          <p:nvPr/>
        </p:nvPicPr>
        <p:blipFill>
          <a:blip r:embed="rId3"/>
          <a:srcRect r="2141" b="-158"/>
          <a:stretch>
            <a:fillRect/>
          </a:stretch>
        </p:blipFill>
        <p:spPr>
          <a:xfrm>
            <a:off x="615270" y="857930"/>
            <a:ext cx="7173321" cy="4967973"/>
          </a:xfrm>
          <a:prstGeom prst="rect">
            <a:avLst/>
          </a:prstGeom>
        </p:spPr>
      </p:pic>
      <p:pic>
        <p:nvPicPr>
          <p:cNvPr id="35" name="Picture 34" descr="Image highlights a 131% increase over 6 years, 18% average annual growth, and case estimates of 1,530 for 2026-2027 and 1,800 for 2027-2028.">
            <a:extLst>
              <a:ext uri="{FF2B5EF4-FFF2-40B4-BE49-F238E27FC236}">
                <a16:creationId xmlns:a16="http://schemas.microsoft.com/office/drawing/2014/main" id="{E65177F2-AF65-5A1B-3692-4418EF00C700}"/>
              </a:ext>
            </a:extLst>
          </p:cNvPr>
          <p:cNvPicPr>
            <a:picLocks noChangeAspect="1"/>
          </p:cNvPicPr>
          <p:nvPr/>
        </p:nvPicPr>
        <p:blipFill>
          <a:blip r:embed="rId4"/>
          <a:srcRect l="2857" r="3238" b="478"/>
          <a:stretch>
            <a:fillRect/>
          </a:stretch>
        </p:blipFill>
        <p:spPr>
          <a:xfrm>
            <a:off x="7926387" y="2493281"/>
            <a:ext cx="4060582" cy="170452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E3D10-8E9E-5713-A5F6-34740AED90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09DEB8-2AFB-4180-EB84-C7A7837C477A}"/>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a:t>CARE TEAM CONCERNS</a:t>
            </a:r>
          </a:p>
        </p:txBody>
      </p:sp>
      <p:pic>
        <p:nvPicPr>
          <p:cNvPr id="32" name="Picture 31" descr="Pie charts display Care Team concerns and top reporters at the University of South Carolina. Emotional distress is the leading concern at 49.8%, followed by academic concern at 27.9%, Self-injurious concerns (14.7%), Suspected substance misuse (5.1%), and Disordered eating concerns (2.5%). Faculty and housing are the top reporters at 29.9% and 29.1% respectively.">
            <a:extLst>
              <a:ext uri="{FF2B5EF4-FFF2-40B4-BE49-F238E27FC236}">
                <a16:creationId xmlns:a16="http://schemas.microsoft.com/office/drawing/2014/main" id="{D52A22EA-3269-C804-AF89-AD259F42AAB3}"/>
              </a:ext>
            </a:extLst>
          </p:cNvPr>
          <p:cNvPicPr>
            <a:picLocks noChangeAspect="1"/>
          </p:cNvPicPr>
          <p:nvPr/>
        </p:nvPicPr>
        <p:blipFill>
          <a:blip r:embed="rId3"/>
          <a:srcRect l="152" t="19114" r="2582" b="816"/>
          <a:stretch>
            <a:fillRect/>
          </a:stretch>
        </p:blipFill>
        <p:spPr>
          <a:xfrm>
            <a:off x="2019074" y="282802"/>
            <a:ext cx="5838984" cy="6301015"/>
          </a:xfrm>
          <a:prstGeom prst="rect">
            <a:avLst/>
          </a:prstGeom>
        </p:spPr>
      </p:pic>
    </p:spTree>
    <p:extLst>
      <p:ext uri="{BB962C8B-B14F-4D97-AF65-F5344CB8AC3E}">
        <p14:creationId xmlns:p14="http://schemas.microsoft.com/office/powerpoint/2010/main" val="41617715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3FBAD-F450-1448-A36A-72F6AB77EEC3}"/>
              </a:ext>
            </a:extLst>
          </p:cNvPr>
          <p:cNvSpPr>
            <a:spLocks noGrp="1"/>
          </p:cNvSpPr>
          <p:nvPr>
            <p:ph type="title"/>
          </p:nvPr>
        </p:nvSpPr>
        <p:spPr>
          <a:xfrm>
            <a:off x="838199" y="365127"/>
            <a:ext cx="9339471" cy="1325563"/>
          </a:xfrm>
        </p:spPr>
        <p:txBody>
          <a:bodyPr>
            <a:normAutofit fontScale="90000"/>
          </a:bodyPr>
          <a:lstStyle/>
          <a:p>
            <a:r>
              <a:rPr lang="en-US" sz="6000"/>
              <a:t>SIGNS OF DISTRESS IN STUDENTS</a:t>
            </a:r>
          </a:p>
        </p:txBody>
      </p:sp>
      <p:graphicFrame>
        <p:nvGraphicFramePr>
          <p:cNvPr id="7" name="Diagram 4" descr="Eating or sleeping too much or too little​&#10;&#10;Pulling away from people and things​&#10;&#10;Having low or no energy​&#10;&#10;Unexplained aches and pains​&#10;&#10;Feeling helpless or hopeless​&#10;&#10;Excessive substance use, including prescription medications​&#10;&#10;Worrying a lot of the time; feeling guilty but not sure why​&#10;&#10;Thinking of hurting yourself or someone else​&#10;&#10;Having difficulty readjusting to work or home life​">
            <a:extLst>
              <a:ext uri="{FF2B5EF4-FFF2-40B4-BE49-F238E27FC236}">
                <a16:creationId xmlns:a16="http://schemas.microsoft.com/office/drawing/2014/main" id="{B262A789-F874-08F0-537A-3A8B75EFF756}"/>
              </a:ext>
            </a:extLst>
          </p:cNvPr>
          <p:cNvGraphicFramePr>
            <a:graphicFrameLocks noGrp="1"/>
          </p:cNvGraphicFramePr>
          <p:nvPr>
            <p:ph idx="1"/>
            <p:extLst>
              <p:ext uri="{D42A27DB-BD31-4B8C-83A1-F6EECF244321}">
                <p14:modId xmlns:p14="http://schemas.microsoft.com/office/powerpoint/2010/main" val="3064689463"/>
              </p:ext>
            </p:extLst>
          </p:nvPr>
        </p:nvGraphicFramePr>
        <p:xfrm>
          <a:off x="1143000" y="1715030"/>
          <a:ext cx="9906000" cy="35417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09754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8200" y="621065"/>
            <a:ext cx="10515600" cy="813683"/>
          </a:xfrm>
          <a:prstGeom prst="rect">
            <a:avLst/>
          </a:prstGeom>
        </p:spPr>
        <p:txBody>
          <a:bodyPr vert="horz" wrap="square" lIns="0" tIns="59054" rIns="0" bIns="0" rtlCol="0">
            <a:spAutoFit/>
          </a:bodyPr>
          <a:lstStyle/>
          <a:p>
            <a:pPr marL="401320">
              <a:lnSpc>
                <a:spcPct val="100000"/>
              </a:lnSpc>
              <a:spcBef>
                <a:spcPts val="105"/>
              </a:spcBef>
            </a:pPr>
            <a:r>
              <a:rPr sz="4900" b="0">
                <a:latin typeface="Impact" panose="020B0806030902050204" pitchFamily="34" charset="0"/>
              </a:rPr>
              <a:t>WARNING</a:t>
            </a:r>
            <a:r>
              <a:rPr sz="4900" b="0" spc="-70">
                <a:latin typeface="Impact" panose="020B0806030902050204" pitchFamily="34" charset="0"/>
              </a:rPr>
              <a:t> </a:t>
            </a:r>
            <a:r>
              <a:rPr sz="4900" b="0">
                <a:latin typeface="Impact" panose="020B0806030902050204" pitchFamily="34" charset="0"/>
              </a:rPr>
              <a:t>SIGNS</a:t>
            </a:r>
            <a:r>
              <a:rPr sz="4900" b="0" spc="-80">
                <a:latin typeface="Impact" panose="020B0806030902050204" pitchFamily="34" charset="0"/>
              </a:rPr>
              <a:t> </a:t>
            </a:r>
            <a:r>
              <a:rPr sz="4900" b="0">
                <a:latin typeface="Impact" panose="020B0806030902050204" pitchFamily="34" charset="0"/>
              </a:rPr>
              <a:t>IN</a:t>
            </a:r>
            <a:r>
              <a:rPr sz="4900" b="0" spc="-65">
                <a:latin typeface="Impact" panose="020B0806030902050204" pitchFamily="34" charset="0"/>
              </a:rPr>
              <a:t> </a:t>
            </a:r>
            <a:r>
              <a:rPr sz="4900" b="0">
                <a:latin typeface="Impact" panose="020B0806030902050204" pitchFamily="34" charset="0"/>
              </a:rPr>
              <a:t>THE</a:t>
            </a:r>
            <a:r>
              <a:rPr sz="4900" b="0" spc="-65">
                <a:latin typeface="Impact" panose="020B0806030902050204" pitchFamily="34" charset="0"/>
              </a:rPr>
              <a:t> </a:t>
            </a:r>
            <a:r>
              <a:rPr sz="4900" b="0" spc="-10">
                <a:latin typeface="Impact" panose="020B0806030902050204" pitchFamily="34" charset="0"/>
              </a:rPr>
              <a:t>CLASSROOM</a:t>
            </a:r>
            <a:endParaRPr sz="4900" b="0">
              <a:latin typeface="Impact" panose="020B0806030902050204" pitchFamily="34" charset="0"/>
            </a:endParaRPr>
          </a:p>
        </p:txBody>
      </p:sp>
      <p:sp>
        <p:nvSpPr>
          <p:cNvPr id="3" name="object 3"/>
          <p:cNvSpPr txBox="1"/>
          <p:nvPr/>
        </p:nvSpPr>
        <p:spPr>
          <a:xfrm>
            <a:off x="916939" y="1718088"/>
            <a:ext cx="4670425" cy="4004945"/>
          </a:xfrm>
          <a:prstGeom prst="rect">
            <a:avLst/>
          </a:prstGeom>
        </p:spPr>
        <p:txBody>
          <a:bodyPr vert="horz" wrap="square" lIns="0" tIns="57150" rIns="0" bIns="0" rtlCol="0">
            <a:spAutoFit/>
          </a:bodyPr>
          <a:lstStyle/>
          <a:p>
            <a:pPr marL="240665" indent="-227965">
              <a:lnSpc>
                <a:spcPct val="100000"/>
              </a:lnSpc>
              <a:spcBef>
                <a:spcPts val="450"/>
              </a:spcBef>
              <a:buFont typeface="Arial"/>
              <a:buChar char="•"/>
              <a:tabLst>
                <a:tab pos="240665" algn="l"/>
              </a:tabLst>
            </a:pPr>
            <a:r>
              <a:rPr sz="2700">
                <a:latin typeface="Calibri"/>
                <a:cs typeface="Calibri"/>
              </a:rPr>
              <a:t>Aggressive</a:t>
            </a:r>
            <a:r>
              <a:rPr sz="2700" spc="-50">
                <a:latin typeface="Calibri"/>
                <a:cs typeface="Calibri"/>
              </a:rPr>
              <a:t> </a:t>
            </a:r>
            <a:r>
              <a:rPr sz="2700" spc="-10">
                <a:latin typeface="Calibri"/>
                <a:cs typeface="Calibri"/>
              </a:rPr>
              <a:t>behaviors</a:t>
            </a:r>
            <a:endParaRPr sz="2700">
              <a:latin typeface="Calibri"/>
              <a:cs typeface="Calibri"/>
            </a:endParaRPr>
          </a:p>
          <a:p>
            <a:pPr marL="240665" indent="-227965">
              <a:lnSpc>
                <a:spcPct val="100000"/>
              </a:lnSpc>
              <a:spcBef>
                <a:spcPts val="355"/>
              </a:spcBef>
              <a:buFont typeface="Arial"/>
              <a:buChar char="•"/>
              <a:tabLst>
                <a:tab pos="240665" algn="l"/>
              </a:tabLst>
            </a:pPr>
            <a:r>
              <a:rPr sz="2700" spc="-10">
                <a:latin typeface="Calibri"/>
                <a:cs typeface="Calibri"/>
              </a:rPr>
              <a:t>Disengagement</a:t>
            </a:r>
            <a:endParaRPr sz="2700">
              <a:latin typeface="Calibri"/>
              <a:cs typeface="Calibri"/>
            </a:endParaRPr>
          </a:p>
          <a:p>
            <a:pPr marL="241300" marR="1184275" indent="-228600">
              <a:lnSpc>
                <a:spcPct val="80000"/>
              </a:lnSpc>
              <a:spcBef>
                <a:spcPts val="994"/>
              </a:spcBef>
              <a:buFont typeface="Arial"/>
              <a:buChar char="•"/>
              <a:tabLst>
                <a:tab pos="241300" algn="l"/>
              </a:tabLst>
            </a:pPr>
            <a:r>
              <a:rPr sz="2700">
                <a:latin typeface="Calibri"/>
                <a:cs typeface="Calibri"/>
              </a:rPr>
              <a:t>Changes</a:t>
            </a:r>
            <a:r>
              <a:rPr sz="2700" spc="-55">
                <a:latin typeface="Calibri"/>
                <a:cs typeface="Calibri"/>
              </a:rPr>
              <a:t> </a:t>
            </a:r>
            <a:r>
              <a:rPr sz="2700" spc="-25">
                <a:latin typeface="Calibri"/>
                <a:cs typeface="Calibri"/>
              </a:rPr>
              <a:t>in </a:t>
            </a:r>
            <a:r>
              <a:rPr sz="2700" spc="-20">
                <a:latin typeface="Calibri"/>
                <a:cs typeface="Calibri"/>
              </a:rPr>
              <a:t>behaviors/appearances</a:t>
            </a:r>
            <a:endParaRPr sz="2700">
              <a:latin typeface="Calibri"/>
              <a:cs typeface="Calibri"/>
            </a:endParaRPr>
          </a:p>
          <a:p>
            <a:pPr marL="240665" indent="-227965">
              <a:lnSpc>
                <a:spcPct val="100000"/>
              </a:lnSpc>
              <a:spcBef>
                <a:spcPts val="355"/>
              </a:spcBef>
              <a:buFont typeface="Arial"/>
              <a:buChar char="•"/>
              <a:tabLst>
                <a:tab pos="240665" algn="l"/>
              </a:tabLst>
            </a:pPr>
            <a:r>
              <a:rPr sz="2700">
                <a:latin typeface="Calibri"/>
                <a:cs typeface="Calibri"/>
              </a:rPr>
              <a:t>Spontaneous</a:t>
            </a:r>
            <a:r>
              <a:rPr sz="2700" spc="-95">
                <a:latin typeface="Calibri"/>
                <a:cs typeface="Calibri"/>
              </a:rPr>
              <a:t> </a:t>
            </a:r>
            <a:r>
              <a:rPr sz="2700">
                <a:latin typeface="Calibri"/>
                <a:cs typeface="Calibri"/>
              </a:rPr>
              <a:t>academic</a:t>
            </a:r>
            <a:r>
              <a:rPr sz="2700" spc="-75">
                <a:latin typeface="Calibri"/>
                <a:cs typeface="Calibri"/>
              </a:rPr>
              <a:t> </a:t>
            </a:r>
            <a:r>
              <a:rPr sz="2700" spc="-10">
                <a:latin typeface="Calibri"/>
                <a:cs typeface="Calibri"/>
              </a:rPr>
              <a:t>changes</a:t>
            </a:r>
            <a:endParaRPr sz="2700">
              <a:latin typeface="Calibri"/>
              <a:cs typeface="Calibri"/>
            </a:endParaRPr>
          </a:p>
          <a:p>
            <a:pPr marL="240665" indent="-227965">
              <a:lnSpc>
                <a:spcPct val="100000"/>
              </a:lnSpc>
              <a:spcBef>
                <a:spcPts val="355"/>
              </a:spcBef>
              <a:buFont typeface="Arial"/>
              <a:buChar char="•"/>
              <a:tabLst>
                <a:tab pos="240665" algn="l"/>
              </a:tabLst>
            </a:pPr>
            <a:r>
              <a:rPr sz="2700" spc="-40">
                <a:latin typeface="Calibri"/>
                <a:cs typeface="Calibri"/>
              </a:rPr>
              <a:t>Tone</a:t>
            </a:r>
            <a:r>
              <a:rPr sz="2700" spc="-65">
                <a:latin typeface="Calibri"/>
                <a:cs typeface="Calibri"/>
              </a:rPr>
              <a:t> </a:t>
            </a:r>
            <a:r>
              <a:rPr sz="2700">
                <a:latin typeface="Calibri"/>
                <a:cs typeface="Calibri"/>
              </a:rPr>
              <a:t>of</a:t>
            </a:r>
            <a:r>
              <a:rPr sz="2700" spc="-75">
                <a:latin typeface="Calibri"/>
                <a:cs typeface="Calibri"/>
              </a:rPr>
              <a:t> </a:t>
            </a:r>
            <a:r>
              <a:rPr sz="2700">
                <a:latin typeface="Calibri"/>
                <a:cs typeface="Calibri"/>
              </a:rPr>
              <a:t>reflective</a:t>
            </a:r>
            <a:r>
              <a:rPr sz="2700" spc="-70">
                <a:latin typeface="Calibri"/>
                <a:cs typeface="Calibri"/>
              </a:rPr>
              <a:t> </a:t>
            </a:r>
            <a:r>
              <a:rPr sz="2700" spc="-10">
                <a:latin typeface="Calibri"/>
                <a:cs typeface="Calibri"/>
              </a:rPr>
              <a:t>writing</a:t>
            </a:r>
            <a:endParaRPr sz="2700">
              <a:latin typeface="Calibri"/>
              <a:cs typeface="Calibri"/>
            </a:endParaRPr>
          </a:p>
          <a:p>
            <a:pPr marL="240665" indent="-227965">
              <a:lnSpc>
                <a:spcPct val="100000"/>
              </a:lnSpc>
              <a:spcBef>
                <a:spcPts val="350"/>
              </a:spcBef>
              <a:buFont typeface="Arial"/>
              <a:buChar char="•"/>
              <a:tabLst>
                <a:tab pos="240665" algn="l"/>
              </a:tabLst>
            </a:pPr>
            <a:r>
              <a:rPr sz="2700" spc="-10">
                <a:latin typeface="Calibri"/>
                <a:cs typeface="Calibri"/>
              </a:rPr>
              <a:t>Consistently</a:t>
            </a:r>
            <a:r>
              <a:rPr sz="2700" spc="-55">
                <a:latin typeface="Calibri"/>
                <a:cs typeface="Calibri"/>
              </a:rPr>
              <a:t> </a:t>
            </a:r>
            <a:r>
              <a:rPr sz="2700">
                <a:latin typeface="Calibri"/>
                <a:cs typeface="Calibri"/>
              </a:rPr>
              <a:t>late</a:t>
            </a:r>
            <a:r>
              <a:rPr sz="2700" spc="-35">
                <a:latin typeface="Calibri"/>
                <a:cs typeface="Calibri"/>
              </a:rPr>
              <a:t> </a:t>
            </a:r>
            <a:r>
              <a:rPr sz="2700">
                <a:latin typeface="Calibri"/>
                <a:cs typeface="Calibri"/>
              </a:rPr>
              <a:t>or</a:t>
            </a:r>
            <a:r>
              <a:rPr sz="2700" spc="-20">
                <a:latin typeface="Calibri"/>
                <a:cs typeface="Calibri"/>
              </a:rPr>
              <a:t> </a:t>
            </a:r>
            <a:r>
              <a:rPr sz="2700" spc="-10">
                <a:latin typeface="Calibri"/>
                <a:cs typeface="Calibri"/>
              </a:rPr>
              <a:t>disheveled</a:t>
            </a:r>
            <a:endParaRPr sz="2700">
              <a:latin typeface="Calibri"/>
              <a:cs typeface="Calibri"/>
            </a:endParaRPr>
          </a:p>
          <a:p>
            <a:pPr marL="240665" indent="-227965">
              <a:lnSpc>
                <a:spcPct val="100000"/>
              </a:lnSpc>
              <a:spcBef>
                <a:spcPts val="350"/>
              </a:spcBef>
              <a:buFont typeface="Arial"/>
              <a:buChar char="•"/>
              <a:tabLst>
                <a:tab pos="240665" algn="l"/>
              </a:tabLst>
            </a:pPr>
            <a:r>
              <a:rPr sz="2700">
                <a:latin typeface="Calibri"/>
                <a:cs typeface="Calibri"/>
              </a:rPr>
              <a:t>Academic</a:t>
            </a:r>
            <a:r>
              <a:rPr sz="2700" spc="-60">
                <a:latin typeface="Calibri"/>
                <a:cs typeface="Calibri"/>
              </a:rPr>
              <a:t> </a:t>
            </a:r>
            <a:r>
              <a:rPr sz="2700">
                <a:latin typeface="Calibri"/>
                <a:cs typeface="Calibri"/>
              </a:rPr>
              <a:t>integrity</a:t>
            </a:r>
            <a:r>
              <a:rPr sz="2700" spc="-65">
                <a:latin typeface="Calibri"/>
                <a:cs typeface="Calibri"/>
              </a:rPr>
              <a:t> </a:t>
            </a:r>
            <a:r>
              <a:rPr sz="2700" spc="-10">
                <a:latin typeface="Calibri"/>
                <a:cs typeface="Calibri"/>
              </a:rPr>
              <a:t>issues</a:t>
            </a:r>
            <a:endParaRPr sz="2700">
              <a:latin typeface="Calibri"/>
              <a:cs typeface="Calibri"/>
            </a:endParaRPr>
          </a:p>
          <a:p>
            <a:pPr marL="240665" indent="-227965">
              <a:lnSpc>
                <a:spcPct val="100000"/>
              </a:lnSpc>
              <a:spcBef>
                <a:spcPts val="359"/>
              </a:spcBef>
              <a:buFont typeface="Arial"/>
              <a:buChar char="•"/>
              <a:tabLst>
                <a:tab pos="240665" algn="l"/>
              </a:tabLst>
            </a:pPr>
            <a:r>
              <a:rPr sz="2700">
                <a:latin typeface="Calibri"/>
                <a:cs typeface="Calibri"/>
              </a:rPr>
              <a:t>Social</a:t>
            </a:r>
            <a:r>
              <a:rPr sz="2700" spc="-5">
                <a:latin typeface="Calibri"/>
                <a:cs typeface="Calibri"/>
              </a:rPr>
              <a:t> </a:t>
            </a:r>
            <a:r>
              <a:rPr sz="2700">
                <a:latin typeface="Calibri"/>
                <a:cs typeface="Calibri"/>
              </a:rPr>
              <a:t>media</a:t>
            </a:r>
            <a:r>
              <a:rPr sz="2700" spc="-10">
                <a:latin typeface="Calibri"/>
                <a:cs typeface="Calibri"/>
              </a:rPr>
              <a:t> concerns</a:t>
            </a:r>
            <a:endParaRPr sz="2700">
              <a:latin typeface="Calibri"/>
              <a:cs typeface="Calibri"/>
            </a:endParaRPr>
          </a:p>
        </p:txBody>
      </p:sp>
      <p:sp>
        <p:nvSpPr>
          <p:cNvPr id="4" name="object 4"/>
          <p:cNvSpPr txBox="1"/>
          <p:nvPr/>
        </p:nvSpPr>
        <p:spPr>
          <a:xfrm>
            <a:off x="6251447" y="1762759"/>
            <a:ext cx="4725670" cy="3832860"/>
          </a:xfrm>
          <a:prstGeom prst="rect">
            <a:avLst/>
          </a:prstGeom>
        </p:spPr>
        <p:txBody>
          <a:bodyPr vert="horz" wrap="square" lIns="0" tIns="92075" rIns="0" bIns="0" rtlCol="0">
            <a:spAutoFit/>
          </a:bodyPr>
          <a:lstStyle/>
          <a:p>
            <a:pPr marL="241300" marR="808355" indent="-228600">
              <a:lnSpc>
                <a:spcPts val="2590"/>
              </a:lnSpc>
              <a:spcBef>
                <a:spcPts val="725"/>
              </a:spcBef>
              <a:buFont typeface="Arial"/>
              <a:buChar char="•"/>
              <a:tabLst>
                <a:tab pos="241300" algn="l"/>
              </a:tabLst>
            </a:pPr>
            <a:r>
              <a:rPr sz="2700">
                <a:latin typeface="Calibri"/>
                <a:cs typeface="Calibri"/>
              </a:rPr>
              <a:t>Decreased</a:t>
            </a:r>
            <a:r>
              <a:rPr sz="2700" spc="-105">
                <a:latin typeface="Calibri"/>
                <a:cs typeface="Calibri"/>
              </a:rPr>
              <a:t> </a:t>
            </a:r>
            <a:r>
              <a:rPr sz="2700">
                <a:latin typeface="Calibri"/>
                <a:cs typeface="Calibri"/>
              </a:rPr>
              <a:t>performance</a:t>
            </a:r>
            <a:r>
              <a:rPr sz="2700" spc="-105">
                <a:latin typeface="Calibri"/>
                <a:cs typeface="Calibri"/>
              </a:rPr>
              <a:t> </a:t>
            </a:r>
            <a:r>
              <a:rPr sz="2700" spc="-25">
                <a:latin typeface="Calibri"/>
                <a:cs typeface="Calibri"/>
              </a:rPr>
              <a:t>in </a:t>
            </a:r>
            <a:r>
              <a:rPr sz="2700" spc="-10">
                <a:latin typeface="Calibri"/>
                <a:cs typeface="Calibri"/>
              </a:rPr>
              <a:t>rotations</a:t>
            </a:r>
            <a:endParaRPr sz="2700">
              <a:latin typeface="Calibri"/>
              <a:cs typeface="Calibri"/>
            </a:endParaRPr>
          </a:p>
          <a:p>
            <a:pPr marL="240665" indent="-227965">
              <a:lnSpc>
                <a:spcPct val="100000"/>
              </a:lnSpc>
              <a:spcBef>
                <a:spcPts val="380"/>
              </a:spcBef>
              <a:buFont typeface="Arial"/>
              <a:buChar char="•"/>
              <a:tabLst>
                <a:tab pos="240665" algn="l"/>
              </a:tabLst>
            </a:pPr>
            <a:r>
              <a:rPr sz="2700">
                <a:latin typeface="Calibri"/>
                <a:cs typeface="Calibri"/>
              </a:rPr>
              <a:t>Classmate</a:t>
            </a:r>
            <a:r>
              <a:rPr sz="2700" spc="-85">
                <a:latin typeface="Calibri"/>
                <a:cs typeface="Calibri"/>
              </a:rPr>
              <a:t> </a:t>
            </a:r>
            <a:r>
              <a:rPr sz="2700" spc="-10">
                <a:latin typeface="Calibri"/>
                <a:cs typeface="Calibri"/>
              </a:rPr>
              <a:t>concerns</a:t>
            </a:r>
            <a:endParaRPr sz="2700">
              <a:latin typeface="Calibri"/>
              <a:cs typeface="Calibri"/>
            </a:endParaRPr>
          </a:p>
          <a:p>
            <a:pPr marL="240665" indent="-227965">
              <a:lnSpc>
                <a:spcPct val="100000"/>
              </a:lnSpc>
              <a:spcBef>
                <a:spcPts val="350"/>
              </a:spcBef>
              <a:buFont typeface="Arial"/>
              <a:buChar char="•"/>
              <a:tabLst>
                <a:tab pos="240665" algn="l"/>
              </a:tabLst>
            </a:pPr>
            <a:r>
              <a:rPr sz="2700">
                <a:latin typeface="Calibri"/>
                <a:cs typeface="Calibri"/>
              </a:rPr>
              <a:t>Death</a:t>
            </a:r>
            <a:r>
              <a:rPr sz="2700" spc="-55">
                <a:latin typeface="Calibri"/>
                <a:cs typeface="Calibri"/>
              </a:rPr>
              <a:t> </a:t>
            </a:r>
            <a:r>
              <a:rPr sz="2700">
                <a:latin typeface="Calibri"/>
                <a:cs typeface="Calibri"/>
              </a:rPr>
              <a:t>of</a:t>
            </a:r>
            <a:r>
              <a:rPr sz="2700" spc="-30">
                <a:latin typeface="Calibri"/>
                <a:cs typeface="Calibri"/>
              </a:rPr>
              <a:t> </a:t>
            </a:r>
            <a:r>
              <a:rPr sz="2700">
                <a:latin typeface="Calibri"/>
                <a:cs typeface="Calibri"/>
              </a:rPr>
              <a:t>a</a:t>
            </a:r>
            <a:r>
              <a:rPr sz="2700" spc="-20">
                <a:latin typeface="Calibri"/>
                <a:cs typeface="Calibri"/>
              </a:rPr>
              <a:t> </a:t>
            </a:r>
            <a:r>
              <a:rPr sz="2700">
                <a:latin typeface="Calibri"/>
                <a:cs typeface="Calibri"/>
              </a:rPr>
              <a:t>relative,</a:t>
            </a:r>
            <a:r>
              <a:rPr sz="2700" spc="-40">
                <a:latin typeface="Calibri"/>
                <a:cs typeface="Calibri"/>
              </a:rPr>
              <a:t> </a:t>
            </a:r>
            <a:r>
              <a:rPr sz="2700">
                <a:latin typeface="Calibri"/>
                <a:cs typeface="Calibri"/>
              </a:rPr>
              <a:t>friend</a:t>
            </a:r>
            <a:r>
              <a:rPr sz="2700" spc="-35">
                <a:latin typeface="Calibri"/>
                <a:cs typeface="Calibri"/>
              </a:rPr>
              <a:t> </a:t>
            </a:r>
            <a:r>
              <a:rPr sz="2700">
                <a:latin typeface="Calibri"/>
                <a:cs typeface="Calibri"/>
              </a:rPr>
              <a:t>or</a:t>
            </a:r>
            <a:r>
              <a:rPr sz="2700" spc="-25">
                <a:latin typeface="Calibri"/>
                <a:cs typeface="Calibri"/>
              </a:rPr>
              <a:t> pet</a:t>
            </a:r>
            <a:endParaRPr sz="2700">
              <a:latin typeface="Calibri"/>
              <a:cs typeface="Calibri"/>
            </a:endParaRPr>
          </a:p>
          <a:p>
            <a:pPr marL="240665" indent="-227965">
              <a:lnSpc>
                <a:spcPct val="100000"/>
              </a:lnSpc>
              <a:spcBef>
                <a:spcPts val="355"/>
              </a:spcBef>
              <a:buFont typeface="Arial"/>
              <a:buChar char="•"/>
              <a:tabLst>
                <a:tab pos="240665" algn="l"/>
              </a:tabLst>
            </a:pPr>
            <a:r>
              <a:rPr sz="2700">
                <a:latin typeface="Calibri"/>
                <a:cs typeface="Calibri"/>
              </a:rPr>
              <a:t>Relationship</a:t>
            </a:r>
            <a:r>
              <a:rPr sz="2700" spc="-140">
                <a:latin typeface="Calibri"/>
                <a:cs typeface="Calibri"/>
              </a:rPr>
              <a:t> </a:t>
            </a:r>
            <a:r>
              <a:rPr sz="2700" spc="-10">
                <a:latin typeface="Calibri"/>
                <a:cs typeface="Calibri"/>
              </a:rPr>
              <a:t>issues</a:t>
            </a:r>
            <a:endParaRPr sz="2700">
              <a:latin typeface="Calibri"/>
              <a:cs typeface="Calibri"/>
            </a:endParaRPr>
          </a:p>
          <a:p>
            <a:pPr marL="240665" indent="-227965">
              <a:lnSpc>
                <a:spcPct val="100000"/>
              </a:lnSpc>
              <a:spcBef>
                <a:spcPts val="355"/>
              </a:spcBef>
              <a:buFont typeface="Arial"/>
              <a:buChar char="•"/>
              <a:tabLst>
                <a:tab pos="240665" algn="l"/>
              </a:tabLst>
            </a:pPr>
            <a:r>
              <a:rPr sz="2700">
                <a:latin typeface="Calibri"/>
                <a:cs typeface="Calibri"/>
              </a:rPr>
              <a:t>Unexplainable</a:t>
            </a:r>
            <a:r>
              <a:rPr sz="2700" spc="-65">
                <a:latin typeface="Calibri"/>
                <a:cs typeface="Calibri"/>
              </a:rPr>
              <a:t> </a:t>
            </a:r>
            <a:r>
              <a:rPr sz="2700" spc="-10">
                <a:latin typeface="Calibri"/>
                <a:cs typeface="Calibri"/>
              </a:rPr>
              <a:t>guilt</a:t>
            </a:r>
            <a:endParaRPr sz="2700">
              <a:latin typeface="Calibri"/>
              <a:cs typeface="Calibri"/>
            </a:endParaRPr>
          </a:p>
          <a:p>
            <a:pPr marL="241300" marR="1233805" indent="-228600">
              <a:lnSpc>
                <a:spcPct val="80000"/>
              </a:lnSpc>
              <a:spcBef>
                <a:spcPts val="994"/>
              </a:spcBef>
              <a:buFont typeface="Arial"/>
              <a:buChar char="•"/>
              <a:tabLst>
                <a:tab pos="241300" algn="l"/>
              </a:tabLst>
            </a:pPr>
            <a:r>
              <a:rPr sz="2700" spc="-10">
                <a:latin typeface="Calibri"/>
                <a:cs typeface="Calibri"/>
              </a:rPr>
              <a:t>Deteriorating</a:t>
            </a:r>
            <a:r>
              <a:rPr sz="2700" spc="-40">
                <a:latin typeface="Calibri"/>
                <a:cs typeface="Calibri"/>
              </a:rPr>
              <a:t> </a:t>
            </a:r>
            <a:r>
              <a:rPr sz="2700" spc="-10">
                <a:latin typeface="Calibri"/>
                <a:cs typeface="Calibri"/>
              </a:rPr>
              <a:t>academic performance</a:t>
            </a:r>
            <a:endParaRPr sz="2700">
              <a:latin typeface="Calibri"/>
              <a:cs typeface="Calibri"/>
            </a:endParaRPr>
          </a:p>
          <a:p>
            <a:pPr marL="240665" indent="-227965">
              <a:lnSpc>
                <a:spcPct val="100000"/>
              </a:lnSpc>
              <a:spcBef>
                <a:spcPts val="355"/>
              </a:spcBef>
              <a:buFont typeface="Arial"/>
              <a:buChar char="•"/>
              <a:tabLst>
                <a:tab pos="240665" algn="l"/>
              </a:tabLst>
            </a:pPr>
            <a:r>
              <a:rPr sz="2700">
                <a:latin typeface="Calibri"/>
                <a:cs typeface="Calibri"/>
              </a:rPr>
              <a:t>Frequent</a:t>
            </a:r>
            <a:r>
              <a:rPr sz="2700" spc="-130">
                <a:latin typeface="Calibri"/>
                <a:cs typeface="Calibri"/>
              </a:rPr>
              <a:t> </a:t>
            </a:r>
            <a:r>
              <a:rPr sz="2700">
                <a:latin typeface="Calibri"/>
                <a:cs typeface="Calibri"/>
              </a:rPr>
              <a:t>negative</a:t>
            </a:r>
            <a:r>
              <a:rPr sz="2700" spc="-125">
                <a:latin typeface="Calibri"/>
                <a:cs typeface="Calibri"/>
              </a:rPr>
              <a:t> </a:t>
            </a:r>
            <a:r>
              <a:rPr sz="2700" spc="-10">
                <a:latin typeface="Calibri"/>
                <a:cs typeface="Calibri"/>
              </a:rPr>
              <a:t>emotions</a:t>
            </a:r>
            <a:endParaRPr sz="2700">
              <a:latin typeface="Calibri"/>
              <a:cs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401320">
              <a:lnSpc>
                <a:spcPct val="100000"/>
              </a:lnSpc>
              <a:spcBef>
                <a:spcPts val="100"/>
              </a:spcBef>
            </a:pPr>
            <a:r>
              <a:t>SKILLS </a:t>
            </a:r>
            <a:r>
              <a:rPr spc="-10"/>
              <a:t>PRACTICE</a:t>
            </a:r>
          </a:p>
        </p:txBody>
      </p:sp>
      <p:sp>
        <p:nvSpPr>
          <p:cNvPr id="3" name="object 3"/>
          <p:cNvSpPr txBox="1"/>
          <p:nvPr/>
        </p:nvSpPr>
        <p:spPr>
          <a:xfrm>
            <a:off x="916939" y="1717802"/>
            <a:ext cx="10161270" cy="3742690"/>
          </a:xfrm>
          <a:prstGeom prst="rect">
            <a:avLst/>
          </a:prstGeom>
        </p:spPr>
        <p:txBody>
          <a:bodyPr vert="horz" wrap="square" lIns="0" tIns="12700" rIns="0" bIns="0" rtlCol="0">
            <a:spAutoFit/>
          </a:bodyPr>
          <a:lstStyle/>
          <a:p>
            <a:pPr marL="240665" indent="-227965">
              <a:lnSpc>
                <a:spcPts val="3560"/>
              </a:lnSpc>
              <a:spcBef>
                <a:spcPts val="100"/>
              </a:spcBef>
              <a:buFont typeface="Arial"/>
              <a:buChar char="•"/>
              <a:tabLst>
                <a:tab pos="240665" algn="l"/>
              </a:tabLst>
            </a:pPr>
            <a:r>
              <a:rPr sz="3000">
                <a:latin typeface="Calibri"/>
                <a:cs typeface="Calibri"/>
              </a:rPr>
              <a:t>Use</a:t>
            </a:r>
            <a:r>
              <a:rPr sz="3000" spc="-55">
                <a:latin typeface="Calibri"/>
                <a:cs typeface="Calibri"/>
              </a:rPr>
              <a:t> </a:t>
            </a:r>
            <a:r>
              <a:rPr sz="3000" spc="-20">
                <a:latin typeface="Calibri"/>
                <a:cs typeface="Calibri"/>
              </a:rPr>
              <a:t>Talking</a:t>
            </a:r>
            <a:r>
              <a:rPr sz="3000" spc="-65">
                <a:latin typeface="Calibri"/>
                <a:cs typeface="Calibri"/>
              </a:rPr>
              <a:t> </a:t>
            </a:r>
            <a:r>
              <a:rPr sz="3000" spc="-10">
                <a:latin typeface="Calibri"/>
                <a:cs typeface="Calibri"/>
              </a:rPr>
              <a:t>Points</a:t>
            </a:r>
            <a:endParaRPr sz="3000">
              <a:latin typeface="Calibri"/>
              <a:cs typeface="Calibri"/>
            </a:endParaRPr>
          </a:p>
          <a:p>
            <a:pPr marL="240665" indent="-227965">
              <a:lnSpc>
                <a:spcPts val="3520"/>
              </a:lnSpc>
              <a:buFont typeface="Arial"/>
              <a:buChar char="•"/>
              <a:tabLst>
                <a:tab pos="240665" algn="l"/>
              </a:tabLst>
            </a:pPr>
            <a:r>
              <a:rPr sz="3000">
                <a:latin typeface="Calibri"/>
                <a:cs typeface="Calibri"/>
              </a:rPr>
              <a:t>Plan</a:t>
            </a:r>
            <a:r>
              <a:rPr sz="3000" spc="-40">
                <a:latin typeface="Calibri"/>
                <a:cs typeface="Calibri"/>
              </a:rPr>
              <a:t> </a:t>
            </a:r>
            <a:r>
              <a:rPr sz="3000">
                <a:latin typeface="Calibri"/>
                <a:cs typeface="Calibri"/>
              </a:rPr>
              <a:t>out</a:t>
            </a:r>
            <a:r>
              <a:rPr sz="3000" spc="-35">
                <a:latin typeface="Calibri"/>
                <a:cs typeface="Calibri"/>
              </a:rPr>
              <a:t> </a:t>
            </a:r>
            <a:r>
              <a:rPr sz="3000">
                <a:latin typeface="Calibri"/>
                <a:cs typeface="Calibri"/>
              </a:rPr>
              <a:t>what</a:t>
            </a:r>
            <a:r>
              <a:rPr sz="3000" spc="-20">
                <a:latin typeface="Calibri"/>
                <a:cs typeface="Calibri"/>
              </a:rPr>
              <a:t> </a:t>
            </a:r>
            <a:r>
              <a:rPr sz="3000">
                <a:latin typeface="Calibri"/>
                <a:cs typeface="Calibri"/>
              </a:rPr>
              <a:t>to</a:t>
            </a:r>
            <a:r>
              <a:rPr sz="3000" spc="-25">
                <a:latin typeface="Calibri"/>
                <a:cs typeface="Calibri"/>
              </a:rPr>
              <a:t> say</a:t>
            </a:r>
            <a:endParaRPr sz="3000">
              <a:latin typeface="Calibri"/>
              <a:cs typeface="Calibri"/>
            </a:endParaRPr>
          </a:p>
          <a:p>
            <a:pPr marL="240665" indent="-227965">
              <a:lnSpc>
                <a:spcPts val="3520"/>
              </a:lnSpc>
              <a:buFont typeface="Arial"/>
              <a:buChar char="•"/>
              <a:tabLst>
                <a:tab pos="240665" algn="l"/>
              </a:tabLst>
            </a:pPr>
            <a:r>
              <a:rPr sz="3000">
                <a:latin typeface="Calibri"/>
                <a:cs typeface="Calibri"/>
              </a:rPr>
              <a:t>Keep</a:t>
            </a:r>
            <a:r>
              <a:rPr sz="3000" spc="-50">
                <a:latin typeface="Calibri"/>
                <a:cs typeface="Calibri"/>
              </a:rPr>
              <a:t> </a:t>
            </a:r>
            <a:r>
              <a:rPr sz="3000">
                <a:latin typeface="Calibri"/>
                <a:cs typeface="Calibri"/>
              </a:rPr>
              <a:t>notes</a:t>
            </a:r>
            <a:r>
              <a:rPr sz="3000" spc="-35">
                <a:latin typeface="Calibri"/>
                <a:cs typeface="Calibri"/>
              </a:rPr>
              <a:t> </a:t>
            </a:r>
            <a:r>
              <a:rPr sz="3000">
                <a:latin typeface="Calibri"/>
                <a:cs typeface="Calibri"/>
              </a:rPr>
              <a:t>via</a:t>
            </a:r>
            <a:r>
              <a:rPr sz="3000" spc="-40">
                <a:latin typeface="Calibri"/>
                <a:cs typeface="Calibri"/>
              </a:rPr>
              <a:t> </a:t>
            </a:r>
            <a:r>
              <a:rPr sz="3000">
                <a:latin typeface="Calibri"/>
                <a:cs typeface="Calibri"/>
              </a:rPr>
              <a:t>email</a:t>
            </a:r>
            <a:r>
              <a:rPr sz="3000" spc="-40">
                <a:latin typeface="Calibri"/>
                <a:cs typeface="Calibri"/>
              </a:rPr>
              <a:t> </a:t>
            </a:r>
            <a:r>
              <a:rPr sz="3000">
                <a:latin typeface="Calibri"/>
                <a:cs typeface="Calibri"/>
              </a:rPr>
              <a:t>to</a:t>
            </a:r>
            <a:r>
              <a:rPr sz="3000" spc="-35">
                <a:latin typeface="Calibri"/>
                <a:cs typeface="Calibri"/>
              </a:rPr>
              <a:t> </a:t>
            </a:r>
            <a:r>
              <a:rPr sz="3000">
                <a:latin typeface="Calibri"/>
                <a:cs typeface="Calibri"/>
              </a:rPr>
              <a:t>Dean's</a:t>
            </a:r>
            <a:r>
              <a:rPr sz="3000" spc="-35">
                <a:latin typeface="Calibri"/>
                <a:cs typeface="Calibri"/>
              </a:rPr>
              <a:t> </a:t>
            </a:r>
            <a:r>
              <a:rPr sz="3000">
                <a:latin typeface="Calibri"/>
                <a:cs typeface="Calibri"/>
              </a:rPr>
              <a:t>office</a:t>
            </a:r>
            <a:r>
              <a:rPr sz="3000" spc="-50">
                <a:latin typeface="Calibri"/>
                <a:cs typeface="Calibri"/>
              </a:rPr>
              <a:t> </a:t>
            </a:r>
            <a:r>
              <a:rPr sz="3000">
                <a:latin typeface="Calibri"/>
                <a:cs typeface="Calibri"/>
              </a:rPr>
              <a:t>on</a:t>
            </a:r>
            <a:r>
              <a:rPr sz="3000" spc="-35">
                <a:latin typeface="Calibri"/>
                <a:cs typeface="Calibri"/>
              </a:rPr>
              <a:t> </a:t>
            </a:r>
            <a:r>
              <a:rPr sz="3000">
                <a:latin typeface="Calibri"/>
                <a:cs typeface="Calibri"/>
              </a:rPr>
              <a:t>students</a:t>
            </a:r>
            <a:r>
              <a:rPr sz="3000" spc="-50">
                <a:latin typeface="Calibri"/>
                <a:cs typeface="Calibri"/>
              </a:rPr>
              <a:t> </a:t>
            </a:r>
            <a:r>
              <a:rPr sz="3000">
                <a:latin typeface="Calibri"/>
                <a:cs typeface="Calibri"/>
              </a:rPr>
              <a:t>of</a:t>
            </a:r>
            <a:r>
              <a:rPr sz="3000" spc="-30">
                <a:latin typeface="Calibri"/>
                <a:cs typeface="Calibri"/>
              </a:rPr>
              <a:t> </a:t>
            </a:r>
            <a:r>
              <a:rPr sz="3000" spc="-10">
                <a:latin typeface="Calibri"/>
                <a:cs typeface="Calibri"/>
              </a:rPr>
              <a:t>concern</a:t>
            </a:r>
            <a:endParaRPr sz="3000">
              <a:latin typeface="Calibri"/>
              <a:cs typeface="Calibri"/>
            </a:endParaRPr>
          </a:p>
          <a:p>
            <a:pPr marL="240665" indent="-227965">
              <a:lnSpc>
                <a:spcPts val="3345"/>
              </a:lnSpc>
              <a:buFont typeface="Arial"/>
              <a:buChar char="•"/>
              <a:tabLst>
                <a:tab pos="240665" algn="l"/>
              </a:tabLst>
            </a:pPr>
            <a:r>
              <a:rPr sz="3000">
                <a:latin typeface="Calibri"/>
                <a:cs typeface="Calibri"/>
              </a:rPr>
              <a:t>Practice</a:t>
            </a:r>
            <a:r>
              <a:rPr sz="3000" spc="-90">
                <a:latin typeface="Calibri"/>
                <a:cs typeface="Calibri"/>
              </a:rPr>
              <a:t> </a:t>
            </a:r>
            <a:r>
              <a:rPr sz="3000" spc="-10">
                <a:latin typeface="Calibri"/>
                <a:cs typeface="Calibri"/>
              </a:rPr>
              <a:t>saying:</a:t>
            </a:r>
            <a:endParaRPr sz="3000">
              <a:latin typeface="Calibri"/>
              <a:cs typeface="Calibri"/>
            </a:endParaRPr>
          </a:p>
          <a:p>
            <a:pPr marL="698500" marR="542925" lvl="1" indent="-228600">
              <a:lnSpc>
                <a:spcPct val="70000"/>
              </a:lnSpc>
              <a:spcBef>
                <a:spcPts val="715"/>
              </a:spcBef>
              <a:buFont typeface="Arial"/>
              <a:buChar char="•"/>
              <a:tabLst>
                <a:tab pos="698500" algn="l"/>
              </a:tabLst>
            </a:pPr>
            <a:r>
              <a:rPr sz="2600">
                <a:solidFill>
                  <a:srgbClr val="7A1312"/>
                </a:solidFill>
                <a:latin typeface="Calibri"/>
                <a:cs typeface="Calibri"/>
              </a:rPr>
              <a:t>“I’ve</a:t>
            </a:r>
            <a:r>
              <a:rPr sz="2600" spc="-85">
                <a:solidFill>
                  <a:srgbClr val="7A1312"/>
                </a:solidFill>
                <a:latin typeface="Calibri"/>
                <a:cs typeface="Calibri"/>
              </a:rPr>
              <a:t> </a:t>
            </a:r>
            <a:r>
              <a:rPr sz="2600">
                <a:solidFill>
                  <a:srgbClr val="7A1312"/>
                </a:solidFill>
                <a:latin typeface="Calibri"/>
                <a:cs typeface="Calibri"/>
              </a:rPr>
              <a:t>noticed</a:t>
            </a:r>
            <a:r>
              <a:rPr sz="2600" spc="-80">
                <a:solidFill>
                  <a:srgbClr val="7A1312"/>
                </a:solidFill>
                <a:latin typeface="Calibri"/>
                <a:cs typeface="Calibri"/>
              </a:rPr>
              <a:t> </a:t>
            </a:r>
            <a:r>
              <a:rPr sz="2600">
                <a:solidFill>
                  <a:srgbClr val="7A1312"/>
                </a:solidFill>
                <a:latin typeface="Calibri"/>
                <a:cs typeface="Calibri"/>
              </a:rPr>
              <a:t>some</a:t>
            </a:r>
            <a:r>
              <a:rPr sz="2600" spc="-75">
                <a:solidFill>
                  <a:srgbClr val="7A1312"/>
                </a:solidFill>
                <a:latin typeface="Calibri"/>
                <a:cs typeface="Calibri"/>
              </a:rPr>
              <a:t> </a:t>
            </a:r>
            <a:r>
              <a:rPr sz="2600">
                <a:solidFill>
                  <a:srgbClr val="7A1312"/>
                </a:solidFill>
                <a:latin typeface="Calibri"/>
                <a:cs typeface="Calibri"/>
              </a:rPr>
              <a:t>changes,</a:t>
            </a:r>
            <a:r>
              <a:rPr sz="2600" spc="-80">
                <a:solidFill>
                  <a:srgbClr val="7A1312"/>
                </a:solidFill>
                <a:latin typeface="Calibri"/>
                <a:cs typeface="Calibri"/>
              </a:rPr>
              <a:t> </a:t>
            </a:r>
            <a:r>
              <a:rPr sz="2600">
                <a:solidFill>
                  <a:srgbClr val="7A1312"/>
                </a:solidFill>
                <a:latin typeface="Calibri"/>
                <a:cs typeface="Calibri"/>
              </a:rPr>
              <a:t>I’m</a:t>
            </a:r>
            <a:r>
              <a:rPr sz="2600" spc="-85">
                <a:solidFill>
                  <a:srgbClr val="7A1312"/>
                </a:solidFill>
                <a:latin typeface="Calibri"/>
                <a:cs typeface="Calibri"/>
              </a:rPr>
              <a:t> </a:t>
            </a:r>
            <a:r>
              <a:rPr sz="2600" spc="-10">
                <a:solidFill>
                  <a:srgbClr val="7A1312"/>
                </a:solidFill>
                <a:latin typeface="Calibri"/>
                <a:cs typeface="Calibri"/>
              </a:rPr>
              <a:t>concerned</a:t>
            </a:r>
            <a:r>
              <a:rPr sz="2600" spc="-75">
                <a:solidFill>
                  <a:srgbClr val="7A1312"/>
                </a:solidFill>
                <a:latin typeface="Calibri"/>
                <a:cs typeface="Calibri"/>
              </a:rPr>
              <a:t> </a:t>
            </a:r>
            <a:r>
              <a:rPr sz="2600">
                <a:solidFill>
                  <a:srgbClr val="7A1312"/>
                </a:solidFill>
                <a:latin typeface="Calibri"/>
                <a:cs typeface="Calibri"/>
              </a:rPr>
              <a:t>and</a:t>
            </a:r>
            <a:r>
              <a:rPr sz="2600" spc="-75">
                <a:solidFill>
                  <a:srgbClr val="7A1312"/>
                </a:solidFill>
                <a:latin typeface="Calibri"/>
                <a:cs typeface="Calibri"/>
              </a:rPr>
              <a:t> </a:t>
            </a:r>
            <a:r>
              <a:rPr sz="2600">
                <a:solidFill>
                  <a:srgbClr val="7A1312"/>
                </a:solidFill>
                <a:latin typeface="Calibri"/>
                <a:cs typeface="Calibri"/>
              </a:rPr>
              <a:t>want</a:t>
            </a:r>
            <a:r>
              <a:rPr sz="2600" spc="-85">
                <a:solidFill>
                  <a:srgbClr val="7A1312"/>
                </a:solidFill>
                <a:latin typeface="Calibri"/>
                <a:cs typeface="Calibri"/>
              </a:rPr>
              <a:t> </a:t>
            </a:r>
            <a:r>
              <a:rPr sz="2600">
                <a:solidFill>
                  <a:srgbClr val="7A1312"/>
                </a:solidFill>
                <a:latin typeface="Calibri"/>
                <a:cs typeface="Calibri"/>
              </a:rPr>
              <a:t>to</a:t>
            </a:r>
            <a:r>
              <a:rPr sz="2600" spc="-75">
                <a:solidFill>
                  <a:srgbClr val="7A1312"/>
                </a:solidFill>
                <a:latin typeface="Calibri"/>
                <a:cs typeface="Calibri"/>
              </a:rPr>
              <a:t> </a:t>
            </a:r>
            <a:r>
              <a:rPr sz="2600">
                <a:solidFill>
                  <a:srgbClr val="7A1312"/>
                </a:solidFill>
                <a:latin typeface="Calibri"/>
                <a:cs typeface="Calibri"/>
              </a:rPr>
              <a:t>talk</a:t>
            </a:r>
            <a:r>
              <a:rPr sz="2600" spc="-65">
                <a:solidFill>
                  <a:srgbClr val="7A1312"/>
                </a:solidFill>
                <a:latin typeface="Calibri"/>
                <a:cs typeface="Calibri"/>
              </a:rPr>
              <a:t> </a:t>
            </a:r>
            <a:r>
              <a:rPr sz="2600">
                <a:solidFill>
                  <a:srgbClr val="7A1312"/>
                </a:solidFill>
                <a:latin typeface="Calibri"/>
                <a:cs typeface="Calibri"/>
              </a:rPr>
              <a:t>to</a:t>
            </a:r>
            <a:r>
              <a:rPr sz="2600" spc="-85">
                <a:solidFill>
                  <a:srgbClr val="7A1312"/>
                </a:solidFill>
                <a:latin typeface="Calibri"/>
                <a:cs typeface="Calibri"/>
              </a:rPr>
              <a:t> </a:t>
            </a:r>
            <a:r>
              <a:rPr sz="2600" spc="-25">
                <a:solidFill>
                  <a:srgbClr val="7A1312"/>
                </a:solidFill>
                <a:latin typeface="Calibri"/>
                <a:cs typeface="Calibri"/>
              </a:rPr>
              <a:t>you </a:t>
            </a:r>
            <a:r>
              <a:rPr sz="2600">
                <a:solidFill>
                  <a:srgbClr val="7A1312"/>
                </a:solidFill>
                <a:latin typeface="Calibri"/>
                <a:cs typeface="Calibri"/>
              </a:rPr>
              <a:t>about</a:t>
            </a:r>
            <a:r>
              <a:rPr sz="2600" spc="-50">
                <a:solidFill>
                  <a:srgbClr val="7A1312"/>
                </a:solidFill>
                <a:latin typeface="Calibri"/>
                <a:cs typeface="Calibri"/>
              </a:rPr>
              <a:t> </a:t>
            </a:r>
            <a:r>
              <a:rPr sz="2600">
                <a:solidFill>
                  <a:srgbClr val="7A1312"/>
                </a:solidFill>
                <a:latin typeface="Calibri"/>
                <a:cs typeface="Calibri"/>
              </a:rPr>
              <a:t>it,</a:t>
            </a:r>
            <a:r>
              <a:rPr sz="2600" spc="-25">
                <a:solidFill>
                  <a:srgbClr val="7A1312"/>
                </a:solidFill>
                <a:latin typeface="Calibri"/>
                <a:cs typeface="Calibri"/>
              </a:rPr>
              <a:t> </a:t>
            </a:r>
            <a:r>
              <a:rPr sz="2600">
                <a:solidFill>
                  <a:srgbClr val="7A1312"/>
                </a:solidFill>
                <a:latin typeface="Calibri"/>
                <a:cs typeface="Calibri"/>
              </a:rPr>
              <a:t>is</a:t>
            </a:r>
            <a:r>
              <a:rPr sz="2600" spc="-45">
                <a:solidFill>
                  <a:srgbClr val="7A1312"/>
                </a:solidFill>
                <a:latin typeface="Calibri"/>
                <a:cs typeface="Calibri"/>
              </a:rPr>
              <a:t> </a:t>
            </a:r>
            <a:r>
              <a:rPr sz="2600" spc="-10">
                <a:solidFill>
                  <a:srgbClr val="7A1312"/>
                </a:solidFill>
                <a:latin typeface="Calibri"/>
                <a:cs typeface="Calibri"/>
              </a:rPr>
              <a:t>everything</a:t>
            </a:r>
            <a:r>
              <a:rPr sz="2600" spc="-40">
                <a:solidFill>
                  <a:srgbClr val="7A1312"/>
                </a:solidFill>
                <a:latin typeface="Calibri"/>
                <a:cs typeface="Calibri"/>
              </a:rPr>
              <a:t> </a:t>
            </a:r>
            <a:r>
              <a:rPr sz="2600" spc="-20">
                <a:solidFill>
                  <a:srgbClr val="7A1312"/>
                </a:solidFill>
                <a:latin typeface="Calibri"/>
                <a:cs typeface="Calibri"/>
              </a:rPr>
              <a:t>ok?”</a:t>
            </a:r>
            <a:endParaRPr sz="2600">
              <a:latin typeface="Calibri"/>
              <a:cs typeface="Calibri"/>
            </a:endParaRPr>
          </a:p>
          <a:p>
            <a:pPr marL="698500" marR="5080" lvl="1" indent="-228600">
              <a:lnSpc>
                <a:spcPct val="70000"/>
              </a:lnSpc>
              <a:spcBef>
                <a:spcPts val="505"/>
              </a:spcBef>
              <a:buFont typeface="Arial"/>
              <a:buChar char="•"/>
              <a:tabLst>
                <a:tab pos="698500" algn="l"/>
                <a:tab pos="5325745" algn="l"/>
              </a:tabLst>
            </a:pPr>
            <a:r>
              <a:rPr sz="2600">
                <a:solidFill>
                  <a:srgbClr val="7A1312"/>
                </a:solidFill>
                <a:latin typeface="Calibri"/>
                <a:cs typeface="Calibri"/>
              </a:rPr>
              <a:t>“I’ve</a:t>
            </a:r>
            <a:r>
              <a:rPr sz="2600" spc="-10">
                <a:solidFill>
                  <a:srgbClr val="7A1312"/>
                </a:solidFill>
                <a:latin typeface="Calibri"/>
                <a:cs typeface="Calibri"/>
              </a:rPr>
              <a:t> </a:t>
            </a:r>
            <a:r>
              <a:rPr sz="2600">
                <a:solidFill>
                  <a:srgbClr val="7A1312"/>
                </a:solidFill>
                <a:latin typeface="Calibri"/>
                <a:cs typeface="Calibri"/>
              </a:rPr>
              <a:t>noticed</a:t>
            </a:r>
            <a:r>
              <a:rPr sz="2600" spc="-10">
                <a:solidFill>
                  <a:srgbClr val="7A1312"/>
                </a:solidFill>
                <a:latin typeface="Calibri"/>
                <a:cs typeface="Calibri"/>
              </a:rPr>
              <a:t> </a:t>
            </a:r>
            <a:r>
              <a:rPr sz="2600">
                <a:solidFill>
                  <a:srgbClr val="7A1312"/>
                </a:solidFill>
                <a:latin typeface="Calibri"/>
                <a:cs typeface="Calibri"/>
              </a:rPr>
              <a:t>you</a:t>
            </a:r>
            <a:r>
              <a:rPr sz="2600" spc="-15">
                <a:solidFill>
                  <a:srgbClr val="7A1312"/>
                </a:solidFill>
                <a:latin typeface="Calibri"/>
                <a:cs typeface="Calibri"/>
              </a:rPr>
              <a:t> </a:t>
            </a:r>
            <a:r>
              <a:rPr sz="2600">
                <a:solidFill>
                  <a:srgbClr val="7A1312"/>
                </a:solidFill>
                <a:latin typeface="Calibri"/>
                <a:cs typeface="Calibri"/>
              </a:rPr>
              <a:t>have</a:t>
            </a:r>
            <a:r>
              <a:rPr sz="2600" spc="-10">
                <a:solidFill>
                  <a:srgbClr val="7A1312"/>
                </a:solidFill>
                <a:latin typeface="Calibri"/>
                <a:cs typeface="Calibri"/>
              </a:rPr>
              <a:t> </a:t>
            </a:r>
            <a:r>
              <a:rPr sz="2600">
                <a:solidFill>
                  <a:srgbClr val="7A1312"/>
                </a:solidFill>
                <a:latin typeface="Calibri"/>
                <a:cs typeface="Calibri"/>
              </a:rPr>
              <a:t>missed</a:t>
            </a:r>
            <a:r>
              <a:rPr sz="2600" spc="-20">
                <a:solidFill>
                  <a:srgbClr val="7A1312"/>
                </a:solidFill>
                <a:latin typeface="Calibri"/>
                <a:cs typeface="Calibri"/>
              </a:rPr>
              <a:t> </a:t>
            </a:r>
            <a:r>
              <a:rPr sz="2600" u="heavy">
                <a:solidFill>
                  <a:srgbClr val="7A1312"/>
                </a:solidFill>
                <a:uFill>
                  <a:solidFill>
                    <a:srgbClr val="791211"/>
                  </a:solidFill>
                </a:uFill>
                <a:latin typeface="Times New Roman"/>
                <a:cs typeface="Times New Roman"/>
              </a:rPr>
              <a:t>	</a:t>
            </a:r>
            <a:r>
              <a:rPr sz="2600">
                <a:solidFill>
                  <a:srgbClr val="7A1312"/>
                </a:solidFill>
                <a:latin typeface="Calibri"/>
                <a:cs typeface="Calibri"/>
              </a:rPr>
              <a:t>classes.</a:t>
            </a:r>
            <a:r>
              <a:rPr sz="2600" spc="-75">
                <a:solidFill>
                  <a:srgbClr val="7A1312"/>
                </a:solidFill>
                <a:latin typeface="Calibri"/>
                <a:cs typeface="Calibri"/>
              </a:rPr>
              <a:t> </a:t>
            </a:r>
            <a:r>
              <a:rPr sz="2600">
                <a:solidFill>
                  <a:srgbClr val="7A1312"/>
                </a:solidFill>
                <a:latin typeface="Calibri"/>
                <a:cs typeface="Calibri"/>
              </a:rPr>
              <a:t>This</a:t>
            </a:r>
            <a:r>
              <a:rPr sz="2600" spc="-85">
                <a:solidFill>
                  <a:srgbClr val="7A1312"/>
                </a:solidFill>
                <a:latin typeface="Calibri"/>
                <a:cs typeface="Calibri"/>
              </a:rPr>
              <a:t> </a:t>
            </a:r>
            <a:r>
              <a:rPr sz="2600">
                <a:solidFill>
                  <a:srgbClr val="7A1312"/>
                </a:solidFill>
                <a:latin typeface="Calibri"/>
                <a:cs typeface="Calibri"/>
              </a:rPr>
              <a:t>is</a:t>
            </a:r>
            <a:r>
              <a:rPr sz="2600" spc="-80">
                <a:solidFill>
                  <a:srgbClr val="7A1312"/>
                </a:solidFill>
                <a:latin typeface="Calibri"/>
                <a:cs typeface="Calibri"/>
              </a:rPr>
              <a:t> </a:t>
            </a:r>
            <a:r>
              <a:rPr sz="2600">
                <a:solidFill>
                  <a:srgbClr val="7A1312"/>
                </a:solidFill>
                <a:latin typeface="Calibri"/>
                <a:cs typeface="Calibri"/>
              </a:rPr>
              <a:t>impacting</a:t>
            </a:r>
            <a:r>
              <a:rPr sz="2600" spc="-55">
                <a:solidFill>
                  <a:srgbClr val="7A1312"/>
                </a:solidFill>
                <a:latin typeface="Calibri"/>
                <a:cs typeface="Calibri"/>
              </a:rPr>
              <a:t> </a:t>
            </a:r>
            <a:r>
              <a:rPr sz="2600">
                <a:solidFill>
                  <a:srgbClr val="7A1312"/>
                </a:solidFill>
                <a:latin typeface="Calibri"/>
                <a:cs typeface="Calibri"/>
              </a:rPr>
              <a:t>your</a:t>
            </a:r>
            <a:r>
              <a:rPr sz="2600" spc="-75">
                <a:solidFill>
                  <a:srgbClr val="7A1312"/>
                </a:solidFill>
                <a:latin typeface="Calibri"/>
                <a:cs typeface="Calibri"/>
              </a:rPr>
              <a:t> </a:t>
            </a:r>
            <a:r>
              <a:rPr sz="2600" spc="-10">
                <a:solidFill>
                  <a:srgbClr val="7A1312"/>
                </a:solidFill>
                <a:latin typeface="Calibri"/>
                <a:cs typeface="Calibri"/>
              </a:rPr>
              <a:t>grade </a:t>
            </a:r>
            <a:r>
              <a:rPr sz="2600">
                <a:solidFill>
                  <a:srgbClr val="7A1312"/>
                </a:solidFill>
                <a:latin typeface="Calibri"/>
                <a:cs typeface="Calibri"/>
              </a:rPr>
              <a:t>and</a:t>
            </a:r>
            <a:r>
              <a:rPr sz="2600" spc="-75">
                <a:solidFill>
                  <a:srgbClr val="7A1312"/>
                </a:solidFill>
                <a:latin typeface="Calibri"/>
                <a:cs typeface="Calibri"/>
              </a:rPr>
              <a:t> </a:t>
            </a:r>
            <a:r>
              <a:rPr sz="2600">
                <a:solidFill>
                  <a:srgbClr val="7A1312"/>
                </a:solidFill>
                <a:latin typeface="Calibri"/>
                <a:cs typeface="Calibri"/>
              </a:rPr>
              <a:t>I’m</a:t>
            </a:r>
            <a:r>
              <a:rPr sz="2600" spc="-85">
                <a:solidFill>
                  <a:srgbClr val="7A1312"/>
                </a:solidFill>
                <a:latin typeface="Calibri"/>
                <a:cs typeface="Calibri"/>
              </a:rPr>
              <a:t> </a:t>
            </a:r>
            <a:r>
              <a:rPr sz="2600">
                <a:solidFill>
                  <a:srgbClr val="7A1312"/>
                </a:solidFill>
                <a:latin typeface="Calibri"/>
                <a:cs typeface="Calibri"/>
              </a:rPr>
              <a:t>worried</a:t>
            </a:r>
            <a:r>
              <a:rPr sz="2600" spc="-60">
                <a:solidFill>
                  <a:srgbClr val="7A1312"/>
                </a:solidFill>
                <a:latin typeface="Calibri"/>
                <a:cs typeface="Calibri"/>
              </a:rPr>
              <a:t> </a:t>
            </a:r>
            <a:r>
              <a:rPr sz="2600">
                <a:solidFill>
                  <a:srgbClr val="7A1312"/>
                </a:solidFill>
                <a:latin typeface="Calibri"/>
                <a:cs typeface="Calibri"/>
              </a:rPr>
              <a:t>about</a:t>
            </a:r>
            <a:r>
              <a:rPr sz="2600" spc="-85">
                <a:solidFill>
                  <a:srgbClr val="7A1312"/>
                </a:solidFill>
                <a:latin typeface="Calibri"/>
                <a:cs typeface="Calibri"/>
              </a:rPr>
              <a:t> </a:t>
            </a:r>
            <a:r>
              <a:rPr sz="2600">
                <a:solidFill>
                  <a:srgbClr val="7A1312"/>
                </a:solidFill>
                <a:latin typeface="Calibri"/>
                <a:cs typeface="Calibri"/>
              </a:rPr>
              <a:t>you.</a:t>
            </a:r>
            <a:r>
              <a:rPr sz="2600" spc="-70">
                <a:solidFill>
                  <a:srgbClr val="7A1312"/>
                </a:solidFill>
                <a:latin typeface="Calibri"/>
                <a:cs typeface="Calibri"/>
              </a:rPr>
              <a:t> </a:t>
            </a:r>
            <a:r>
              <a:rPr sz="2600">
                <a:solidFill>
                  <a:srgbClr val="7A1312"/>
                </a:solidFill>
                <a:latin typeface="Calibri"/>
                <a:cs typeface="Calibri"/>
              </a:rPr>
              <a:t>How</a:t>
            </a:r>
            <a:r>
              <a:rPr sz="2600" spc="-70">
                <a:solidFill>
                  <a:srgbClr val="7A1312"/>
                </a:solidFill>
                <a:latin typeface="Calibri"/>
                <a:cs typeface="Calibri"/>
              </a:rPr>
              <a:t> </a:t>
            </a:r>
            <a:r>
              <a:rPr sz="2600">
                <a:solidFill>
                  <a:srgbClr val="7A1312"/>
                </a:solidFill>
                <a:latin typeface="Calibri"/>
                <a:cs typeface="Calibri"/>
              </a:rPr>
              <a:t>are</a:t>
            </a:r>
            <a:r>
              <a:rPr sz="2600" spc="-75">
                <a:solidFill>
                  <a:srgbClr val="7A1312"/>
                </a:solidFill>
                <a:latin typeface="Calibri"/>
                <a:cs typeface="Calibri"/>
              </a:rPr>
              <a:t> </a:t>
            </a:r>
            <a:r>
              <a:rPr sz="2600">
                <a:solidFill>
                  <a:srgbClr val="7A1312"/>
                </a:solidFill>
                <a:latin typeface="Calibri"/>
                <a:cs typeface="Calibri"/>
              </a:rPr>
              <a:t>you</a:t>
            </a:r>
            <a:r>
              <a:rPr sz="2600" spc="-85">
                <a:solidFill>
                  <a:srgbClr val="7A1312"/>
                </a:solidFill>
                <a:latin typeface="Calibri"/>
                <a:cs typeface="Calibri"/>
              </a:rPr>
              <a:t> </a:t>
            </a:r>
            <a:r>
              <a:rPr sz="2600" spc="-10">
                <a:solidFill>
                  <a:srgbClr val="7A1312"/>
                </a:solidFill>
                <a:latin typeface="Calibri"/>
                <a:cs typeface="Calibri"/>
              </a:rPr>
              <a:t>doing?”</a:t>
            </a:r>
            <a:endParaRPr sz="2600">
              <a:latin typeface="Calibri"/>
              <a:cs typeface="Calibri"/>
            </a:endParaRPr>
          </a:p>
          <a:p>
            <a:pPr marL="697865" lvl="1" indent="-227965">
              <a:lnSpc>
                <a:spcPts val="2465"/>
              </a:lnSpc>
              <a:buFont typeface="Arial"/>
              <a:buChar char="•"/>
              <a:tabLst>
                <a:tab pos="697865" algn="l"/>
              </a:tabLst>
            </a:pPr>
            <a:r>
              <a:rPr sz="2600">
                <a:solidFill>
                  <a:srgbClr val="7A1312"/>
                </a:solidFill>
                <a:latin typeface="Calibri"/>
                <a:cs typeface="Calibri"/>
              </a:rPr>
              <a:t>“Have</a:t>
            </a:r>
            <a:r>
              <a:rPr sz="2600" spc="-75">
                <a:solidFill>
                  <a:srgbClr val="7A1312"/>
                </a:solidFill>
                <a:latin typeface="Calibri"/>
                <a:cs typeface="Calibri"/>
              </a:rPr>
              <a:t> </a:t>
            </a:r>
            <a:r>
              <a:rPr sz="2600">
                <a:solidFill>
                  <a:srgbClr val="7A1312"/>
                </a:solidFill>
                <a:latin typeface="Calibri"/>
                <a:cs typeface="Calibri"/>
              </a:rPr>
              <a:t>you</a:t>
            </a:r>
            <a:r>
              <a:rPr sz="2600" spc="-75">
                <a:solidFill>
                  <a:srgbClr val="7A1312"/>
                </a:solidFill>
                <a:latin typeface="Calibri"/>
                <a:cs typeface="Calibri"/>
              </a:rPr>
              <a:t> </a:t>
            </a:r>
            <a:r>
              <a:rPr sz="2600" spc="-10">
                <a:solidFill>
                  <a:srgbClr val="7A1312"/>
                </a:solidFill>
                <a:latin typeface="Calibri"/>
                <a:cs typeface="Calibri"/>
              </a:rPr>
              <a:t>considered</a:t>
            </a:r>
            <a:r>
              <a:rPr sz="2600" spc="-65">
                <a:solidFill>
                  <a:srgbClr val="7A1312"/>
                </a:solidFill>
                <a:latin typeface="Calibri"/>
                <a:cs typeface="Calibri"/>
              </a:rPr>
              <a:t> </a:t>
            </a:r>
            <a:r>
              <a:rPr sz="2600">
                <a:solidFill>
                  <a:srgbClr val="7A1312"/>
                </a:solidFill>
                <a:latin typeface="Calibri"/>
                <a:cs typeface="Calibri"/>
              </a:rPr>
              <a:t>going</a:t>
            </a:r>
            <a:r>
              <a:rPr sz="2600" spc="-60">
                <a:solidFill>
                  <a:srgbClr val="7A1312"/>
                </a:solidFill>
                <a:latin typeface="Calibri"/>
                <a:cs typeface="Calibri"/>
              </a:rPr>
              <a:t> </a:t>
            </a:r>
            <a:r>
              <a:rPr sz="2600">
                <a:solidFill>
                  <a:srgbClr val="7A1312"/>
                </a:solidFill>
                <a:latin typeface="Calibri"/>
                <a:cs typeface="Calibri"/>
              </a:rPr>
              <a:t>to</a:t>
            </a:r>
            <a:r>
              <a:rPr sz="2600" spc="-70">
                <a:solidFill>
                  <a:srgbClr val="7A1312"/>
                </a:solidFill>
                <a:latin typeface="Calibri"/>
                <a:cs typeface="Calibri"/>
              </a:rPr>
              <a:t> </a:t>
            </a:r>
            <a:r>
              <a:rPr sz="2600">
                <a:solidFill>
                  <a:srgbClr val="7A1312"/>
                </a:solidFill>
                <a:latin typeface="Calibri"/>
                <a:cs typeface="Calibri"/>
              </a:rPr>
              <a:t>the</a:t>
            </a:r>
            <a:r>
              <a:rPr sz="2600" spc="-70">
                <a:solidFill>
                  <a:srgbClr val="7A1312"/>
                </a:solidFill>
                <a:latin typeface="Calibri"/>
                <a:cs typeface="Calibri"/>
              </a:rPr>
              <a:t> </a:t>
            </a:r>
            <a:r>
              <a:rPr sz="2600" spc="-10">
                <a:solidFill>
                  <a:srgbClr val="7A1312"/>
                </a:solidFill>
                <a:latin typeface="Calibri"/>
                <a:cs typeface="Calibri"/>
              </a:rPr>
              <a:t>counseling</a:t>
            </a:r>
            <a:r>
              <a:rPr sz="2600" spc="-65">
                <a:solidFill>
                  <a:srgbClr val="7A1312"/>
                </a:solidFill>
                <a:latin typeface="Calibri"/>
                <a:cs typeface="Calibri"/>
              </a:rPr>
              <a:t> </a:t>
            </a:r>
            <a:r>
              <a:rPr sz="2600" spc="-10">
                <a:solidFill>
                  <a:srgbClr val="7A1312"/>
                </a:solidFill>
                <a:latin typeface="Calibri"/>
                <a:cs typeface="Calibri"/>
              </a:rPr>
              <a:t>center?”</a:t>
            </a:r>
            <a:endParaRPr sz="2600">
              <a:latin typeface="Calibri"/>
              <a:cs typeface="Calibri"/>
            </a:endParaRPr>
          </a:p>
          <a:p>
            <a:pPr marL="697865" lvl="1" indent="-227965">
              <a:lnSpc>
                <a:spcPts val="2900"/>
              </a:lnSpc>
              <a:buFont typeface="Arial"/>
              <a:buChar char="•"/>
              <a:tabLst>
                <a:tab pos="697865" algn="l"/>
              </a:tabLst>
            </a:pPr>
            <a:r>
              <a:rPr sz="2600">
                <a:solidFill>
                  <a:srgbClr val="7A1312"/>
                </a:solidFill>
                <a:latin typeface="Calibri"/>
                <a:cs typeface="Calibri"/>
              </a:rPr>
              <a:t>“Have</a:t>
            </a:r>
            <a:r>
              <a:rPr sz="2600" spc="-50">
                <a:solidFill>
                  <a:srgbClr val="7A1312"/>
                </a:solidFill>
                <a:latin typeface="Calibri"/>
                <a:cs typeface="Calibri"/>
              </a:rPr>
              <a:t> </a:t>
            </a:r>
            <a:r>
              <a:rPr sz="2600">
                <a:solidFill>
                  <a:srgbClr val="7A1312"/>
                </a:solidFill>
                <a:latin typeface="Calibri"/>
                <a:cs typeface="Calibri"/>
              </a:rPr>
              <a:t>you</a:t>
            </a:r>
            <a:r>
              <a:rPr sz="2600" spc="-35">
                <a:solidFill>
                  <a:srgbClr val="7A1312"/>
                </a:solidFill>
                <a:latin typeface="Calibri"/>
                <a:cs typeface="Calibri"/>
              </a:rPr>
              <a:t> </a:t>
            </a:r>
            <a:r>
              <a:rPr sz="2600">
                <a:solidFill>
                  <a:srgbClr val="7A1312"/>
                </a:solidFill>
                <a:latin typeface="Calibri"/>
                <a:cs typeface="Calibri"/>
              </a:rPr>
              <a:t>thought</a:t>
            </a:r>
            <a:r>
              <a:rPr sz="2600" spc="-40">
                <a:solidFill>
                  <a:srgbClr val="7A1312"/>
                </a:solidFill>
                <a:latin typeface="Calibri"/>
                <a:cs typeface="Calibri"/>
              </a:rPr>
              <a:t> </a:t>
            </a:r>
            <a:r>
              <a:rPr sz="2600">
                <a:solidFill>
                  <a:srgbClr val="7A1312"/>
                </a:solidFill>
                <a:latin typeface="Calibri"/>
                <a:cs typeface="Calibri"/>
              </a:rPr>
              <a:t>about</a:t>
            </a:r>
            <a:r>
              <a:rPr sz="2600" spc="-30">
                <a:solidFill>
                  <a:srgbClr val="7A1312"/>
                </a:solidFill>
                <a:latin typeface="Calibri"/>
                <a:cs typeface="Calibri"/>
              </a:rPr>
              <a:t> </a:t>
            </a:r>
            <a:r>
              <a:rPr sz="2600" spc="-10">
                <a:solidFill>
                  <a:srgbClr val="7A1312"/>
                </a:solidFill>
                <a:latin typeface="Calibri"/>
                <a:cs typeface="Calibri"/>
              </a:rPr>
              <a:t>suicide?”</a:t>
            </a:r>
            <a:endParaRPr sz="2600">
              <a:latin typeface="Calibri"/>
              <a:cs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E7B01-6EC5-CEEC-58EE-01FF2E16338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F5BC132-95BB-EC33-319C-49CE69479983}"/>
              </a:ext>
            </a:extLst>
          </p:cNvPr>
          <p:cNvSpPr txBox="1">
            <a:spLocks noGrp="1"/>
          </p:cNvSpPr>
          <p:nvPr>
            <p:ph type="title"/>
          </p:nvPr>
        </p:nvSpPr>
        <p:spPr>
          <a:xfrm>
            <a:off x="838200" y="682940"/>
            <a:ext cx="10515600" cy="689932"/>
          </a:xfrm>
          <a:prstGeom prst="rect">
            <a:avLst/>
          </a:prstGeom>
        </p:spPr>
        <p:txBody>
          <a:bodyPr vert="horz" wrap="square" lIns="0" tIns="12700" rIns="0" bIns="0" rtlCol="0">
            <a:spAutoFit/>
          </a:bodyPr>
          <a:lstStyle/>
          <a:p>
            <a:pPr marL="401320">
              <a:lnSpc>
                <a:spcPct val="100000"/>
              </a:lnSpc>
              <a:spcBef>
                <a:spcPts val="100"/>
              </a:spcBef>
            </a:pPr>
            <a:r>
              <a:t>SKILLS </a:t>
            </a:r>
            <a:r>
              <a:rPr spc="-10"/>
              <a:t>PRACTICE</a:t>
            </a:r>
            <a:r>
              <a:rPr lang="en-US" spc="-10"/>
              <a:t> 1</a:t>
            </a:r>
            <a:endParaRPr spc="-10"/>
          </a:p>
        </p:txBody>
      </p:sp>
      <p:sp>
        <p:nvSpPr>
          <p:cNvPr id="3" name="object 3">
            <a:extLst>
              <a:ext uri="{FF2B5EF4-FFF2-40B4-BE49-F238E27FC236}">
                <a16:creationId xmlns:a16="http://schemas.microsoft.com/office/drawing/2014/main" id="{87C02A8F-BC37-42E4-9922-C593864D29DA}"/>
              </a:ext>
            </a:extLst>
          </p:cNvPr>
          <p:cNvSpPr txBox="1"/>
          <p:nvPr/>
        </p:nvSpPr>
        <p:spPr>
          <a:xfrm>
            <a:off x="916939" y="1717802"/>
            <a:ext cx="10161270" cy="2821285"/>
          </a:xfrm>
          <a:prstGeom prst="rect">
            <a:avLst/>
          </a:prstGeom>
        </p:spPr>
        <p:txBody>
          <a:bodyPr vert="horz" wrap="square" lIns="0" tIns="12700" rIns="0" bIns="0" rtlCol="0" anchor="t">
            <a:spAutoFit/>
          </a:bodyPr>
          <a:lstStyle/>
          <a:p>
            <a:pPr marL="240665" indent="-227965">
              <a:lnSpc>
                <a:spcPts val="3560"/>
              </a:lnSpc>
              <a:spcBef>
                <a:spcPts val="100"/>
              </a:spcBef>
              <a:buFont typeface="Arial"/>
              <a:buChar char="•"/>
              <a:tabLst>
                <a:tab pos="240665" algn="l"/>
              </a:tabLst>
            </a:pPr>
            <a:r>
              <a:rPr lang="en-US" sz="3000">
                <a:solidFill>
                  <a:srgbClr val="000000"/>
                </a:solidFill>
                <a:latin typeface="Calibri"/>
                <a:ea typeface="Calibri"/>
                <a:cs typeface="Calibri"/>
              </a:rPr>
              <a:t>What might you say to a student that displayed behaviors you found concerning? </a:t>
            </a:r>
          </a:p>
          <a:p>
            <a:pPr marL="697865" lvl="1" indent="-227965">
              <a:lnSpc>
                <a:spcPts val="3560"/>
              </a:lnSpc>
              <a:spcBef>
                <a:spcPts val="100"/>
              </a:spcBef>
              <a:buFont typeface="Arial"/>
              <a:buChar char="•"/>
              <a:tabLst>
                <a:tab pos="240665" algn="l"/>
              </a:tabLst>
            </a:pPr>
            <a:r>
              <a:rPr lang="en-US" sz="3000">
                <a:solidFill>
                  <a:srgbClr val="000000"/>
                </a:solidFill>
                <a:latin typeface="Calibri"/>
                <a:ea typeface="Calibri"/>
                <a:cs typeface="Calibri"/>
              </a:rPr>
              <a:t>Brainstorm ideas at your table</a:t>
            </a:r>
          </a:p>
          <a:p>
            <a:pPr marL="697865" lvl="1" indent="-227965">
              <a:lnSpc>
                <a:spcPts val="3560"/>
              </a:lnSpc>
              <a:spcBef>
                <a:spcPts val="100"/>
              </a:spcBef>
              <a:buFont typeface="Arial"/>
              <a:buChar char="•"/>
              <a:tabLst>
                <a:tab pos="240665" algn="l"/>
              </a:tabLst>
            </a:pPr>
            <a:r>
              <a:rPr lang="en-US" sz="3000">
                <a:solidFill>
                  <a:srgbClr val="000000"/>
                </a:solidFill>
                <a:latin typeface="Calibri"/>
                <a:ea typeface="Calibri"/>
                <a:cs typeface="Calibri"/>
              </a:rPr>
              <a:t>Opportunity to share out</a:t>
            </a:r>
          </a:p>
          <a:p>
            <a:pPr marL="240665" indent="-227965">
              <a:lnSpc>
                <a:spcPts val="3560"/>
              </a:lnSpc>
              <a:spcBef>
                <a:spcPts val="100"/>
              </a:spcBef>
              <a:buFont typeface="Arial"/>
              <a:buChar char="•"/>
              <a:tabLst>
                <a:tab pos="240665" algn="l"/>
              </a:tabLst>
            </a:pPr>
            <a:r>
              <a:rPr lang="en-US" sz="3000">
                <a:solidFill>
                  <a:srgbClr val="000000"/>
                </a:solidFill>
                <a:latin typeface="Calibri"/>
                <a:ea typeface="Calibri"/>
                <a:cs typeface="Calibri"/>
              </a:rPr>
              <a:t>How might you share with a student that you think the Care Team could be helpful and that you plan to refer them? </a:t>
            </a:r>
          </a:p>
        </p:txBody>
      </p:sp>
    </p:spTree>
    <p:extLst>
      <p:ext uri="{BB962C8B-B14F-4D97-AF65-F5344CB8AC3E}">
        <p14:creationId xmlns:p14="http://schemas.microsoft.com/office/powerpoint/2010/main" val="1393149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A3F06-0B64-4EC0-9E5C-48ADD260BCF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BEFA676-D22A-7D7C-1A1F-652B6491B965}"/>
              </a:ext>
            </a:extLst>
          </p:cNvPr>
          <p:cNvSpPr txBox="1">
            <a:spLocks noGrp="1"/>
          </p:cNvSpPr>
          <p:nvPr>
            <p:ph type="title"/>
          </p:nvPr>
        </p:nvSpPr>
        <p:spPr>
          <a:xfrm>
            <a:off x="838200" y="682940"/>
            <a:ext cx="10515600" cy="689932"/>
          </a:xfrm>
          <a:prstGeom prst="rect">
            <a:avLst/>
          </a:prstGeom>
        </p:spPr>
        <p:txBody>
          <a:bodyPr vert="horz" wrap="square" lIns="0" tIns="12700" rIns="0" bIns="0" rtlCol="0">
            <a:spAutoFit/>
          </a:bodyPr>
          <a:lstStyle/>
          <a:p>
            <a:pPr marL="401320">
              <a:lnSpc>
                <a:spcPct val="100000"/>
              </a:lnSpc>
              <a:spcBef>
                <a:spcPts val="100"/>
              </a:spcBef>
            </a:pPr>
            <a:r>
              <a:t>SKILLS </a:t>
            </a:r>
            <a:r>
              <a:rPr spc="-10"/>
              <a:t>PRACTICE</a:t>
            </a:r>
            <a:r>
              <a:rPr lang="en-US" spc="-10"/>
              <a:t> 2</a:t>
            </a:r>
            <a:endParaRPr spc="-10"/>
          </a:p>
        </p:txBody>
      </p:sp>
      <p:sp>
        <p:nvSpPr>
          <p:cNvPr id="3" name="object 3">
            <a:extLst>
              <a:ext uri="{FF2B5EF4-FFF2-40B4-BE49-F238E27FC236}">
                <a16:creationId xmlns:a16="http://schemas.microsoft.com/office/drawing/2014/main" id="{D4CE238A-18D7-DCF2-FD59-48A04BDDCFED}"/>
              </a:ext>
            </a:extLst>
          </p:cNvPr>
          <p:cNvSpPr txBox="1"/>
          <p:nvPr/>
        </p:nvSpPr>
        <p:spPr>
          <a:xfrm>
            <a:off x="742768" y="1405745"/>
            <a:ext cx="10161270" cy="5094728"/>
          </a:xfrm>
          <a:prstGeom prst="rect">
            <a:avLst/>
          </a:prstGeom>
        </p:spPr>
        <p:txBody>
          <a:bodyPr vert="horz" wrap="square" lIns="0" tIns="12700" rIns="0" bIns="0" rtlCol="0" anchor="t">
            <a:spAutoFit/>
          </a:bodyPr>
          <a:lstStyle/>
          <a:p>
            <a:pPr marL="240665" indent="-227965">
              <a:lnSpc>
                <a:spcPts val="3560"/>
              </a:lnSpc>
              <a:spcBef>
                <a:spcPts val="100"/>
              </a:spcBef>
              <a:buFont typeface="Arial"/>
              <a:buChar char="•"/>
              <a:tabLst>
                <a:tab pos="240665" algn="l"/>
              </a:tabLst>
            </a:pPr>
            <a:r>
              <a:rPr lang="en-US" sz="2000" b="1">
                <a:latin typeface="Calibri"/>
                <a:ea typeface="Calibri"/>
                <a:cs typeface="Calibri"/>
              </a:rPr>
              <a:t>Opening:</a:t>
            </a:r>
            <a:r>
              <a:rPr lang="en-US" sz="2000">
                <a:latin typeface="Calibri"/>
                <a:ea typeface="Calibri"/>
                <a:cs typeface="Calibri"/>
              </a:rPr>
              <a:t> "I've noticed that you haven't turned in any of the quizzes on blackboard, have been missing labs,  and are falling asleep in class. I'm wondering if you could tell me about what's going on? I'm a bit worried. </a:t>
            </a:r>
          </a:p>
          <a:p>
            <a:pPr marL="240665" indent="-227965">
              <a:lnSpc>
                <a:spcPts val="3560"/>
              </a:lnSpc>
              <a:spcBef>
                <a:spcPts val="100"/>
              </a:spcBef>
              <a:buFont typeface="Arial"/>
              <a:buChar char="•"/>
              <a:tabLst>
                <a:tab pos="240665" algn="l"/>
              </a:tabLst>
            </a:pPr>
            <a:r>
              <a:rPr lang="en-US" sz="2000" b="1">
                <a:latin typeface="Calibri"/>
                <a:ea typeface="Calibri"/>
                <a:cs typeface="Calibri"/>
              </a:rPr>
              <a:t>Validation:</a:t>
            </a:r>
            <a:r>
              <a:rPr lang="en-US" sz="2000">
                <a:latin typeface="Calibri"/>
                <a:ea typeface="Calibri"/>
                <a:cs typeface="Calibri"/>
              </a:rPr>
              <a:t> "It sounds like you're struggling in a way that's making school feel almost impossible right now"</a:t>
            </a:r>
          </a:p>
          <a:p>
            <a:pPr marL="240665" indent="-227965">
              <a:lnSpc>
                <a:spcPts val="3560"/>
              </a:lnSpc>
              <a:spcBef>
                <a:spcPts val="100"/>
              </a:spcBef>
              <a:buFont typeface="Arial"/>
              <a:buChar char="•"/>
              <a:tabLst>
                <a:tab pos="240665" algn="l"/>
              </a:tabLst>
            </a:pPr>
            <a:r>
              <a:rPr lang="en-US" sz="2000" b="1">
                <a:latin typeface="Calibri"/>
                <a:ea typeface="Calibri"/>
                <a:cs typeface="Calibri"/>
              </a:rPr>
              <a:t>Pivoting to resource connection:</a:t>
            </a:r>
          </a:p>
          <a:p>
            <a:pPr marL="697865" lvl="1" indent="-227965">
              <a:lnSpc>
                <a:spcPts val="3560"/>
              </a:lnSpc>
              <a:spcBef>
                <a:spcPts val="100"/>
              </a:spcBef>
              <a:buFont typeface="Arial"/>
              <a:buChar char="•"/>
              <a:tabLst>
                <a:tab pos="240665" algn="l"/>
              </a:tabLst>
            </a:pPr>
            <a:r>
              <a:rPr lang="en-US" sz="2000">
                <a:latin typeface="Calibri"/>
                <a:ea typeface="Calibri"/>
                <a:cs typeface="Calibri"/>
              </a:rPr>
              <a:t>I had some students last year who we're going through something similar, do you mind if I share with you what worked for them?</a:t>
            </a:r>
          </a:p>
          <a:p>
            <a:pPr marL="697865" lvl="1" indent="-227965">
              <a:lnSpc>
                <a:spcPts val="3560"/>
              </a:lnSpc>
              <a:spcBef>
                <a:spcPts val="100"/>
              </a:spcBef>
              <a:buFont typeface="Arial"/>
              <a:buChar char="•"/>
              <a:tabLst>
                <a:tab pos="240665" algn="l"/>
              </a:tabLst>
            </a:pPr>
            <a:r>
              <a:rPr lang="en-US" sz="2000">
                <a:latin typeface="Calibri"/>
                <a:ea typeface="Calibri"/>
                <a:cs typeface="Calibri"/>
              </a:rPr>
              <a:t>From what I am hearing you just feel super overwhelmed by coursework, your parents' divorce, and keeping your LIFE scholarship. I wonder if you'd ever consider counseling to really dig deeper into all these stressors?</a:t>
            </a:r>
          </a:p>
        </p:txBody>
      </p:sp>
    </p:spTree>
    <p:extLst>
      <p:ext uri="{BB962C8B-B14F-4D97-AF65-F5344CB8AC3E}">
        <p14:creationId xmlns:p14="http://schemas.microsoft.com/office/powerpoint/2010/main" val="2800370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42592" y="308863"/>
            <a:ext cx="7924800" cy="1299210"/>
          </a:xfrm>
          <a:prstGeom prst="rect">
            <a:avLst/>
          </a:prstGeom>
        </p:spPr>
        <p:txBody>
          <a:bodyPr vert="horz" wrap="square" lIns="0" tIns="88265" rIns="0" bIns="0" rtlCol="0">
            <a:spAutoFit/>
          </a:bodyPr>
          <a:lstStyle/>
          <a:p>
            <a:pPr marL="1167130" marR="5080" indent="-1155065">
              <a:lnSpc>
                <a:spcPts val="4750"/>
              </a:lnSpc>
              <a:spcBef>
                <a:spcPts val="695"/>
              </a:spcBef>
            </a:pPr>
            <a:r>
              <a:rPr sz="4400" spc="-10"/>
              <a:t>PRACTICES</a:t>
            </a:r>
            <a:r>
              <a:rPr sz="4400" spc="-130"/>
              <a:t> </a:t>
            </a:r>
            <a:r>
              <a:rPr sz="4400"/>
              <a:t>TO</a:t>
            </a:r>
            <a:r>
              <a:rPr sz="4400" spc="-135"/>
              <a:t> </a:t>
            </a:r>
            <a:r>
              <a:rPr sz="4400" spc="-65"/>
              <a:t>CREATE</a:t>
            </a:r>
            <a:r>
              <a:rPr sz="4400" spc="-130"/>
              <a:t> </a:t>
            </a:r>
            <a:r>
              <a:rPr sz="4400"/>
              <a:t>A</a:t>
            </a:r>
            <a:r>
              <a:rPr sz="4400" spc="-135"/>
              <a:t> </a:t>
            </a:r>
            <a:r>
              <a:rPr sz="4400"/>
              <a:t>SENSE</a:t>
            </a:r>
            <a:r>
              <a:rPr sz="4400" spc="-130"/>
              <a:t> </a:t>
            </a:r>
            <a:r>
              <a:rPr sz="4400" spc="-25"/>
              <a:t>OF </a:t>
            </a:r>
            <a:r>
              <a:rPr sz="4400"/>
              <a:t>BELONGING</a:t>
            </a:r>
            <a:r>
              <a:rPr sz="4400" spc="-75"/>
              <a:t> </a:t>
            </a:r>
            <a:r>
              <a:rPr sz="4400"/>
              <a:t>AND</a:t>
            </a:r>
            <a:r>
              <a:rPr sz="4400" spc="-60"/>
              <a:t> </a:t>
            </a:r>
            <a:r>
              <a:rPr sz="4400" spc="-10"/>
              <a:t>TRUST</a:t>
            </a:r>
            <a:endParaRPr sz="4400"/>
          </a:p>
        </p:txBody>
      </p:sp>
      <p:sp>
        <p:nvSpPr>
          <p:cNvPr id="3" name="object 3"/>
          <p:cNvSpPr txBox="1"/>
          <p:nvPr/>
        </p:nvSpPr>
        <p:spPr>
          <a:xfrm>
            <a:off x="359409" y="1443228"/>
            <a:ext cx="10681335" cy="4925066"/>
          </a:xfrm>
          <a:prstGeom prst="rect">
            <a:avLst/>
          </a:prstGeom>
        </p:spPr>
        <p:txBody>
          <a:bodyPr vert="horz" wrap="square" lIns="0" tIns="112395" rIns="0" bIns="0" rtlCol="0" anchor="t">
            <a:spAutoFit/>
          </a:bodyPr>
          <a:lstStyle/>
          <a:p>
            <a:pPr marL="278765" indent="-227965">
              <a:lnSpc>
                <a:spcPct val="100000"/>
              </a:lnSpc>
              <a:spcBef>
                <a:spcPts val="885"/>
              </a:spcBef>
              <a:buFont typeface="Arial"/>
              <a:buChar char="•"/>
              <a:tabLst>
                <a:tab pos="278765" algn="l"/>
              </a:tabLst>
            </a:pPr>
            <a:r>
              <a:rPr sz="1800">
                <a:latin typeface="Calibri"/>
                <a:cs typeface="Calibri"/>
              </a:rPr>
              <a:t>1</a:t>
            </a:r>
            <a:r>
              <a:rPr sz="1800" baseline="25462">
                <a:latin typeface="Calibri"/>
                <a:cs typeface="Calibri"/>
              </a:rPr>
              <a:t>st</a:t>
            </a:r>
            <a:r>
              <a:rPr sz="1800" spc="165" baseline="25462">
                <a:latin typeface="Calibri"/>
                <a:cs typeface="Calibri"/>
              </a:rPr>
              <a:t> </a:t>
            </a:r>
            <a:r>
              <a:rPr sz="1800">
                <a:latin typeface="Calibri"/>
                <a:cs typeface="Calibri"/>
              </a:rPr>
              <a:t>day</a:t>
            </a:r>
            <a:r>
              <a:rPr sz="1800" spc="-20">
                <a:latin typeface="Calibri"/>
                <a:cs typeface="Calibri"/>
              </a:rPr>
              <a:t> </a:t>
            </a:r>
            <a:r>
              <a:rPr sz="1800">
                <a:latin typeface="Calibri"/>
                <a:cs typeface="Calibri"/>
              </a:rPr>
              <a:t>note</a:t>
            </a:r>
            <a:r>
              <a:rPr sz="1800" spc="-25">
                <a:latin typeface="Calibri"/>
                <a:cs typeface="Calibri"/>
              </a:rPr>
              <a:t> </a:t>
            </a:r>
            <a:r>
              <a:rPr sz="1800">
                <a:latin typeface="Calibri"/>
                <a:cs typeface="Calibri"/>
              </a:rPr>
              <a:t>cards</a:t>
            </a:r>
            <a:r>
              <a:rPr sz="1800" spc="-25">
                <a:latin typeface="Calibri"/>
                <a:cs typeface="Calibri"/>
              </a:rPr>
              <a:t> </a:t>
            </a:r>
            <a:r>
              <a:rPr sz="1800">
                <a:latin typeface="Calibri"/>
                <a:cs typeface="Calibri"/>
              </a:rPr>
              <a:t>-</a:t>
            </a:r>
            <a:r>
              <a:rPr sz="1800" spc="-20">
                <a:latin typeface="Calibri"/>
                <a:cs typeface="Calibri"/>
              </a:rPr>
              <a:t> </a:t>
            </a:r>
            <a:r>
              <a:rPr sz="1800">
                <a:latin typeface="Calibri"/>
                <a:cs typeface="Calibri"/>
              </a:rPr>
              <a:t>identify</a:t>
            </a:r>
            <a:r>
              <a:rPr sz="1800" spc="-25">
                <a:latin typeface="Calibri"/>
                <a:cs typeface="Calibri"/>
              </a:rPr>
              <a:t> </a:t>
            </a:r>
            <a:r>
              <a:rPr sz="1800">
                <a:latin typeface="Calibri"/>
                <a:cs typeface="Calibri"/>
              </a:rPr>
              <a:t>two</a:t>
            </a:r>
            <a:r>
              <a:rPr sz="1800" spc="-15">
                <a:latin typeface="Calibri"/>
                <a:cs typeface="Calibri"/>
              </a:rPr>
              <a:t> </a:t>
            </a:r>
            <a:r>
              <a:rPr sz="1800">
                <a:latin typeface="Calibri"/>
                <a:cs typeface="Calibri"/>
              </a:rPr>
              <a:t>biggest</a:t>
            </a:r>
            <a:r>
              <a:rPr sz="1800" spc="-20">
                <a:latin typeface="Calibri"/>
                <a:cs typeface="Calibri"/>
              </a:rPr>
              <a:t> </a:t>
            </a:r>
            <a:r>
              <a:rPr sz="1800" spc="-10">
                <a:latin typeface="Calibri"/>
                <a:cs typeface="Calibri"/>
              </a:rPr>
              <a:t>concerns</a:t>
            </a:r>
            <a:endParaRPr sz="1800">
              <a:latin typeface="Calibri"/>
              <a:cs typeface="Calibri"/>
            </a:endParaRPr>
          </a:p>
          <a:p>
            <a:pPr marL="278765" indent="-227965">
              <a:lnSpc>
                <a:spcPct val="100000"/>
              </a:lnSpc>
              <a:spcBef>
                <a:spcPts val="785"/>
              </a:spcBef>
              <a:buFont typeface="Arial"/>
              <a:buChar char="•"/>
              <a:tabLst>
                <a:tab pos="278765" algn="l"/>
              </a:tabLst>
            </a:pPr>
            <a:r>
              <a:rPr sz="1800">
                <a:latin typeface="Calibri"/>
                <a:cs typeface="Calibri"/>
              </a:rPr>
              <a:t>Question</a:t>
            </a:r>
            <a:r>
              <a:rPr sz="1800" spc="-20">
                <a:latin typeface="Calibri"/>
                <a:cs typeface="Calibri"/>
              </a:rPr>
              <a:t> </a:t>
            </a:r>
            <a:r>
              <a:rPr sz="1800">
                <a:latin typeface="Calibri"/>
                <a:cs typeface="Calibri"/>
              </a:rPr>
              <a:t>of</a:t>
            </a:r>
            <a:r>
              <a:rPr sz="1800" spc="-15">
                <a:latin typeface="Calibri"/>
                <a:cs typeface="Calibri"/>
              </a:rPr>
              <a:t> </a:t>
            </a:r>
            <a:r>
              <a:rPr sz="1800">
                <a:latin typeface="Calibri"/>
                <a:cs typeface="Calibri"/>
              </a:rPr>
              <a:t>the</a:t>
            </a:r>
            <a:r>
              <a:rPr sz="1800" spc="-10">
                <a:latin typeface="Calibri"/>
                <a:cs typeface="Calibri"/>
              </a:rPr>
              <a:t> </a:t>
            </a:r>
            <a:r>
              <a:rPr sz="1800" spc="-25">
                <a:latin typeface="Calibri"/>
                <a:cs typeface="Calibri"/>
              </a:rPr>
              <a:t>day</a:t>
            </a:r>
            <a:endParaRPr sz="1800">
              <a:latin typeface="Calibri"/>
              <a:cs typeface="Calibri"/>
            </a:endParaRPr>
          </a:p>
          <a:p>
            <a:pPr marL="278765" indent="-227965">
              <a:lnSpc>
                <a:spcPct val="100000"/>
              </a:lnSpc>
              <a:spcBef>
                <a:spcPts val="780"/>
              </a:spcBef>
              <a:buFont typeface="Arial"/>
              <a:buChar char="•"/>
              <a:tabLst>
                <a:tab pos="278765" algn="l"/>
              </a:tabLst>
            </a:pPr>
            <a:r>
              <a:rPr sz="1800">
                <a:latin typeface="Calibri"/>
                <a:cs typeface="Calibri"/>
              </a:rPr>
              <a:t>Flower</a:t>
            </a:r>
            <a:r>
              <a:rPr sz="1800" spc="-35">
                <a:latin typeface="Calibri"/>
                <a:cs typeface="Calibri"/>
              </a:rPr>
              <a:t> </a:t>
            </a:r>
            <a:r>
              <a:rPr sz="1800">
                <a:latin typeface="Calibri"/>
                <a:cs typeface="Calibri"/>
              </a:rPr>
              <a:t>Darby's</a:t>
            </a:r>
            <a:r>
              <a:rPr sz="1800" spc="-40">
                <a:latin typeface="Calibri"/>
                <a:cs typeface="Calibri"/>
              </a:rPr>
              <a:t> </a:t>
            </a:r>
            <a:r>
              <a:rPr sz="1800">
                <a:latin typeface="Calibri"/>
                <a:cs typeface="Calibri"/>
              </a:rPr>
              <a:t>recommendations</a:t>
            </a:r>
            <a:r>
              <a:rPr sz="1800" spc="-25">
                <a:latin typeface="Calibri"/>
                <a:cs typeface="Calibri"/>
              </a:rPr>
              <a:t> </a:t>
            </a:r>
            <a:r>
              <a:rPr sz="1800">
                <a:latin typeface="Calibri"/>
                <a:cs typeface="Calibri"/>
              </a:rPr>
              <a:t>for</a:t>
            </a:r>
            <a:r>
              <a:rPr sz="1800" spc="-35">
                <a:latin typeface="Calibri"/>
                <a:cs typeface="Calibri"/>
              </a:rPr>
              <a:t> </a:t>
            </a:r>
            <a:r>
              <a:rPr sz="1800">
                <a:latin typeface="Calibri"/>
                <a:cs typeface="Calibri"/>
              </a:rPr>
              <a:t>on-line</a:t>
            </a:r>
            <a:r>
              <a:rPr sz="1800" spc="-25">
                <a:latin typeface="Calibri"/>
                <a:cs typeface="Calibri"/>
              </a:rPr>
              <a:t> </a:t>
            </a:r>
            <a:r>
              <a:rPr sz="1800" spc="-10">
                <a:latin typeface="Calibri"/>
                <a:cs typeface="Calibri"/>
              </a:rPr>
              <a:t>options:</a:t>
            </a:r>
            <a:endParaRPr sz="1800">
              <a:latin typeface="Calibri"/>
              <a:cs typeface="Calibri"/>
            </a:endParaRPr>
          </a:p>
          <a:p>
            <a:pPr marL="736600" marR="30480" lvl="1" indent="-228600">
              <a:lnSpc>
                <a:spcPts val="1939"/>
              </a:lnSpc>
              <a:spcBef>
                <a:spcPts val="535"/>
              </a:spcBef>
              <a:buFont typeface="Arial"/>
              <a:buChar char="•"/>
              <a:tabLst>
                <a:tab pos="736600" algn="l"/>
              </a:tabLst>
            </a:pPr>
            <a:r>
              <a:rPr sz="1800">
                <a:latin typeface="Calibri"/>
                <a:cs typeface="Calibri"/>
              </a:rPr>
              <a:t>Record</a:t>
            </a:r>
            <a:r>
              <a:rPr sz="1800" spc="-15">
                <a:latin typeface="Calibri"/>
                <a:cs typeface="Calibri"/>
              </a:rPr>
              <a:t> </a:t>
            </a:r>
            <a:r>
              <a:rPr sz="1800">
                <a:latin typeface="Calibri"/>
                <a:cs typeface="Calibri"/>
              </a:rPr>
              <a:t>a</a:t>
            </a:r>
            <a:r>
              <a:rPr sz="1800" spc="-15">
                <a:latin typeface="Calibri"/>
                <a:cs typeface="Calibri"/>
              </a:rPr>
              <a:t> </a:t>
            </a:r>
            <a:r>
              <a:rPr sz="1800">
                <a:latin typeface="Calibri"/>
                <a:cs typeface="Calibri"/>
              </a:rPr>
              <a:t>quick</a:t>
            </a:r>
            <a:r>
              <a:rPr sz="1800" spc="-15">
                <a:latin typeface="Calibri"/>
                <a:cs typeface="Calibri"/>
              </a:rPr>
              <a:t> </a:t>
            </a:r>
            <a:r>
              <a:rPr sz="1800">
                <a:latin typeface="Calibri"/>
                <a:cs typeface="Calibri"/>
              </a:rPr>
              <a:t>video</a:t>
            </a:r>
            <a:r>
              <a:rPr sz="1800" spc="-20">
                <a:latin typeface="Calibri"/>
                <a:cs typeface="Calibri"/>
              </a:rPr>
              <a:t> </a:t>
            </a:r>
            <a:r>
              <a:rPr sz="1800">
                <a:latin typeface="Calibri"/>
                <a:cs typeface="Calibri"/>
              </a:rPr>
              <a:t>talking</a:t>
            </a:r>
            <a:r>
              <a:rPr sz="1800" spc="-15">
                <a:latin typeface="Calibri"/>
                <a:cs typeface="Calibri"/>
              </a:rPr>
              <a:t> </a:t>
            </a:r>
            <a:r>
              <a:rPr sz="1800">
                <a:latin typeface="Calibri"/>
                <a:cs typeface="Calibri"/>
              </a:rPr>
              <a:t>about</a:t>
            </a:r>
            <a:r>
              <a:rPr sz="1800" spc="-20">
                <a:latin typeface="Calibri"/>
                <a:cs typeface="Calibri"/>
              </a:rPr>
              <a:t> </a:t>
            </a:r>
            <a:r>
              <a:rPr sz="1800">
                <a:latin typeface="Calibri"/>
                <a:cs typeface="Calibri"/>
              </a:rPr>
              <a:t>how</a:t>
            </a:r>
            <a:r>
              <a:rPr sz="1800" spc="-15">
                <a:latin typeface="Calibri"/>
                <a:cs typeface="Calibri"/>
              </a:rPr>
              <a:t> </a:t>
            </a:r>
            <a:r>
              <a:rPr sz="1800">
                <a:latin typeface="Calibri"/>
                <a:cs typeface="Calibri"/>
              </a:rPr>
              <a:t>you</a:t>
            </a:r>
            <a:r>
              <a:rPr sz="1800" spc="-10">
                <a:latin typeface="Calibri"/>
                <a:cs typeface="Calibri"/>
              </a:rPr>
              <a:t> </a:t>
            </a:r>
            <a:r>
              <a:rPr sz="1800">
                <a:latin typeface="Calibri"/>
                <a:cs typeface="Calibri"/>
              </a:rPr>
              <a:t>want</a:t>
            </a:r>
            <a:r>
              <a:rPr sz="1800" spc="-20">
                <a:latin typeface="Calibri"/>
                <a:cs typeface="Calibri"/>
              </a:rPr>
              <a:t> </a:t>
            </a:r>
            <a:r>
              <a:rPr sz="1800">
                <a:latin typeface="Calibri"/>
                <a:cs typeface="Calibri"/>
              </a:rPr>
              <a:t>them</a:t>
            </a:r>
            <a:r>
              <a:rPr sz="1800" spc="-10">
                <a:latin typeface="Calibri"/>
                <a:cs typeface="Calibri"/>
              </a:rPr>
              <a:t> </a:t>
            </a:r>
            <a:r>
              <a:rPr sz="1800">
                <a:latin typeface="Calibri"/>
                <a:cs typeface="Calibri"/>
              </a:rPr>
              <a:t>to</a:t>
            </a:r>
            <a:r>
              <a:rPr sz="1800" spc="-15">
                <a:latin typeface="Calibri"/>
                <a:cs typeface="Calibri"/>
              </a:rPr>
              <a:t> </a:t>
            </a:r>
            <a:r>
              <a:rPr sz="1800">
                <a:latin typeface="Calibri"/>
                <a:cs typeface="Calibri"/>
              </a:rPr>
              <a:t>succeed,</a:t>
            </a:r>
            <a:r>
              <a:rPr sz="1800" spc="-5">
                <a:latin typeface="Calibri"/>
                <a:cs typeface="Calibri"/>
              </a:rPr>
              <a:t> </a:t>
            </a:r>
            <a:r>
              <a:rPr sz="1800">
                <a:latin typeface="Calibri"/>
                <a:cs typeface="Calibri"/>
              </a:rPr>
              <a:t>and</a:t>
            </a:r>
            <a:r>
              <a:rPr sz="1800" spc="-10">
                <a:latin typeface="Calibri"/>
                <a:cs typeface="Calibri"/>
              </a:rPr>
              <a:t> </a:t>
            </a:r>
            <a:r>
              <a:rPr sz="1800">
                <a:latin typeface="Calibri"/>
                <a:cs typeface="Calibri"/>
              </a:rPr>
              <a:t>your</a:t>
            </a:r>
            <a:r>
              <a:rPr sz="1800" spc="-10">
                <a:latin typeface="Calibri"/>
                <a:cs typeface="Calibri"/>
              </a:rPr>
              <a:t> </a:t>
            </a:r>
            <a:r>
              <a:rPr sz="1800">
                <a:latin typeface="Calibri"/>
                <a:cs typeface="Calibri"/>
              </a:rPr>
              <a:t>support</a:t>
            </a:r>
            <a:r>
              <a:rPr sz="1800" spc="-20">
                <a:latin typeface="Calibri"/>
                <a:cs typeface="Calibri"/>
              </a:rPr>
              <a:t> </a:t>
            </a:r>
            <a:r>
              <a:rPr sz="1800">
                <a:latin typeface="Calibri"/>
                <a:cs typeface="Calibri"/>
              </a:rPr>
              <a:t>for</a:t>
            </a:r>
            <a:r>
              <a:rPr sz="1800" spc="-20">
                <a:latin typeface="Calibri"/>
                <a:cs typeface="Calibri"/>
              </a:rPr>
              <a:t> </a:t>
            </a:r>
            <a:r>
              <a:rPr sz="1800">
                <a:latin typeface="Calibri"/>
                <a:cs typeface="Calibri"/>
              </a:rPr>
              <a:t>them</a:t>
            </a:r>
            <a:r>
              <a:rPr sz="1800" spc="-5">
                <a:latin typeface="Calibri"/>
                <a:cs typeface="Calibri"/>
              </a:rPr>
              <a:t> </a:t>
            </a:r>
            <a:r>
              <a:rPr sz="1800">
                <a:latin typeface="Calibri"/>
                <a:cs typeface="Calibri"/>
              </a:rPr>
              <a:t>as</a:t>
            </a:r>
            <a:r>
              <a:rPr sz="1800" spc="-25">
                <a:latin typeface="Calibri"/>
                <a:cs typeface="Calibri"/>
              </a:rPr>
              <a:t> </a:t>
            </a:r>
            <a:r>
              <a:rPr sz="1800">
                <a:latin typeface="Calibri"/>
                <a:cs typeface="Calibri"/>
              </a:rPr>
              <a:t>a</a:t>
            </a:r>
            <a:r>
              <a:rPr sz="1800" spc="-20">
                <a:latin typeface="Calibri"/>
                <a:cs typeface="Calibri"/>
              </a:rPr>
              <a:t> </a:t>
            </a:r>
            <a:r>
              <a:rPr sz="1800" spc="-10">
                <a:latin typeface="Calibri"/>
                <a:cs typeface="Calibri"/>
              </a:rPr>
              <a:t>student </a:t>
            </a:r>
            <a:r>
              <a:rPr sz="1800">
                <a:latin typeface="Calibri"/>
                <a:cs typeface="Calibri"/>
              </a:rPr>
              <a:t>and</a:t>
            </a:r>
            <a:r>
              <a:rPr sz="1800" spc="-10">
                <a:latin typeface="Calibri"/>
                <a:cs typeface="Calibri"/>
              </a:rPr>
              <a:t> </a:t>
            </a:r>
            <a:r>
              <a:rPr sz="1800">
                <a:latin typeface="Calibri"/>
                <a:cs typeface="Calibri"/>
              </a:rPr>
              <a:t>as</a:t>
            </a:r>
            <a:r>
              <a:rPr sz="1800" spc="-15">
                <a:latin typeface="Calibri"/>
                <a:cs typeface="Calibri"/>
              </a:rPr>
              <a:t> </a:t>
            </a:r>
            <a:r>
              <a:rPr sz="1800">
                <a:latin typeface="Calibri"/>
                <a:cs typeface="Calibri"/>
              </a:rPr>
              <a:t>a</a:t>
            </a:r>
            <a:r>
              <a:rPr sz="1800" spc="-10">
                <a:latin typeface="Calibri"/>
                <a:cs typeface="Calibri"/>
              </a:rPr>
              <a:t> </a:t>
            </a:r>
            <a:r>
              <a:rPr sz="1800">
                <a:latin typeface="Calibri"/>
                <a:cs typeface="Calibri"/>
              </a:rPr>
              <a:t>human</a:t>
            </a:r>
            <a:r>
              <a:rPr sz="1800" spc="-5">
                <a:latin typeface="Calibri"/>
                <a:cs typeface="Calibri"/>
              </a:rPr>
              <a:t> </a:t>
            </a:r>
            <a:r>
              <a:rPr sz="1800">
                <a:latin typeface="Calibri"/>
                <a:cs typeface="Calibri"/>
              </a:rPr>
              <a:t>(Educause</a:t>
            </a:r>
            <a:r>
              <a:rPr sz="1800" spc="-5">
                <a:latin typeface="Calibri"/>
                <a:cs typeface="Calibri"/>
              </a:rPr>
              <a:t> </a:t>
            </a:r>
            <a:r>
              <a:rPr sz="1800">
                <a:latin typeface="Calibri"/>
                <a:cs typeface="Calibri"/>
              </a:rPr>
              <a:t>2017</a:t>
            </a:r>
            <a:r>
              <a:rPr sz="1800" spc="-10">
                <a:latin typeface="Calibri"/>
                <a:cs typeface="Calibri"/>
              </a:rPr>
              <a:t> tech/teaching)</a:t>
            </a:r>
            <a:endParaRPr sz="1800">
              <a:latin typeface="Calibri"/>
              <a:cs typeface="Calibri"/>
            </a:endParaRPr>
          </a:p>
          <a:p>
            <a:pPr marL="735965" lvl="1" indent="-227965">
              <a:lnSpc>
                <a:spcPct val="100000"/>
              </a:lnSpc>
              <a:spcBef>
                <a:spcPts val="260"/>
              </a:spcBef>
              <a:buFont typeface="Arial"/>
              <a:buChar char="•"/>
              <a:tabLst>
                <a:tab pos="735965" algn="l"/>
              </a:tabLst>
            </a:pPr>
            <a:r>
              <a:rPr sz="1800">
                <a:latin typeface="Calibri"/>
                <a:cs typeface="Calibri"/>
              </a:rPr>
              <a:t>Have</a:t>
            </a:r>
            <a:r>
              <a:rPr sz="1800" spc="-15">
                <a:latin typeface="Calibri"/>
                <a:cs typeface="Calibri"/>
              </a:rPr>
              <a:t> </a:t>
            </a:r>
            <a:r>
              <a:rPr sz="1800">
                <a:latin typeface="Calibri"/>
                <a:cs typeface="Calibri"/>
              </a:rPr>
              <a:t>them</a:t>
            </a:r>
            <a:r>
              <a:rPr sz="1800" spc="-20">
                <a:latin typeface="Calibri"/>
                <a:cs typeface="Calibri"/>
              </a:rPr>
              <a:t> </a:t>
            </a:r>
            <a:r>
              <a:rPr sz="1800">
                <a:latin typeface="Calibri"/>
                <a:cs typeface="Calibri"/>
              </a:rPr>
              <a:t>record</a:t>
            </a:r>
            <a:r>
              <a:rPr sz="1800" spc="-10">
                <a:latin typeface="Calibri"/>
                <a:cs typeface="Calibri"/>
              </a:rPr>
              <a:t> </a:t>
            </a:r>
            <a:r>
              <a:rPr sz="1800">
                <a:latin typeface="Calibri"/>
                <a:cs typeface="Calibri"/>
              </a:rPr>
              <a:t>a</a:t>
            </a:r>
            <a:r>
              <a:rPr sz="1800" spc="-20">
                <a:latin typeface="Calibri"/>
                <a:cs typeface="Calibri"/>
              </a:rPr>
              <a:t> </a:t>
            </a:r>
            <a:r>
              <a:rPr sz="1800">
                <a:latin typeface="Calibri"/>
                <a:cs typeface="Calibri"/>
              </a:rPr>
              <a:t>quick</a:t>
            </a:r>
            <a:r>
              <a:rPr sz="1800" spc="-15">
                <a:latin typeface="Calibri"/>
                <a:cs typeface="Calibri"/>
              </a:rPr>
              <a:t> </a:t>
            </a:r>
            <a:r>
              <a:rPr sz="1800">
                <a:latin typeface="Calibri"/>
                <a:cs typeface="Calibri"/>
              </a:rPr>
              <a:t>check-in</a:t>
            </a:r>
            <a:r>
              <a:rPr sz="1800" spc="-15">
                <a:latin typeface="Calibri"/>
                <a:cs typeface="Calibri"/>
              </a:rPr>
              <a:t> </a:t>
            </a:r>
            <a:r>
              <a:rPr sz="1800" spc="-10">
                <a:latin typeface="Calibri"/>
                <a:cs typeface="Calibri"/>
              </a:rPr>
              <a:t>video</a:t>
            </a:r>
            <a:endParaRPr sz="1800">
              <a:latin typeface="Calibri"/>
              <a:cs typeface="Calibri"/>
            </a:endParaRPr>
          </a:p>
          <a:p>
            <a:pPr marL="735965" lvl="1" indent="-227965">
              <a:lnSpc>
                <a:spcPct val="100000"/>
              </a:lnSpc>
              <a:spcBef>
                <a:spcPts val="280"/>
              </a:spcBef>
              <a:buFont typeface="Arial"/>
              <a:buChar char="•"/>
              <a:tabLst>
                <a:tab pos="735965" algn="l"/>
              </a:tabLst>
            </a:pPr>
            <a:r>
              <a:rPr sz="1800" spc="-10">
                <a:latin typeface="Calibri"/>
                <a:cs typeface="Calibri"/>
              </a:rPr>
              <a:t>Check-</a:t>
            </a:r>
            <a:r>
              <a:rPr sz="1800">
                <a:latin typeface="Calibri"/>
                <a:cs typeface="Calibri"/>
              </a:rPr>
              <a:t>ins</a:t>
            </a:r>
            <a:r>
              <a:rPr sz="1800" spc="-10">
                <a:latin typeface="Calibri"/>
                <a:cs typeface="Calibri"/>
              </a:rPr>
              <a:t> </a:t>
            </a:r>
            <a:r>
              <a:rPr sz="1800">
                <a:latin typeface="Calibri"/>
                <a:cs typeface="Calibri"/>
              </a:rPr>
              <a:t>(informal</a:t>
            </a:r>
            <a:r>
              <a:rPr sz="1800" spc="-10">
                <a:latin typeface="Calibri"/>
                <a:cs typeface="Calibri"/>
              </a:rPr>
              <a:t> </a:t>
            </a:r>
            <a:r>
              <a:rPr sz="1800">
                <a:latin typeface="Calibri"/>
                <a:cs typeface="Calibri"/>
              </a:rPr>
              <a:t>during</a:t>
            </a:r>
            <a:r>
              <a:rPr sz="1800" spc="-10">
                <a:latin typeface="Calibri"/>
                <a:cs typeface="Calibri"/>
              </a:rPr>
              <a:t> </a:t>
            </a:r>
            <a:r>
              <a:rPr sz="1800">
                <a:latin typeface="Calibri"/>
                <a:cs typeface="Calibri"/>
              </a:rPr>
              <a:t>class</a:t>
            </a:r>
            <a:r>
              <a:rPr sz="1800" spc="-10">
                <a:latin typeface="Calibri"/>
                <a:cs typeface="Calibri"/>
              </a:rPr>
              <a:t> </a:t>
            </a:r>
            <a:r>
              <a:rPr sz="1800">
                <a:latin typeface="Calibri"/>
                <a:cs typeface="Calibri"/>
              </a:rPr>
              <a:t>and</a:t>
            </a:r>
            <a:r>
              <a:rPr sz="1800" spc="-5">
                <a:latin typeface="Calibri"/>
                <a:cs typeface="Calibri"/>
              </a:rPr>
              <a:t> </a:t>
            </a:r>
            <a:r>
              <a:rPr sz="1800">
                <a:latin typeface="Calibri"/>
                <a:cs typeface="Calibri"/>
              </a:rPr>
              <a:t>in </a:t>
            </a:r>
            <a:r>
              <a:rPr sz="1800" spc="-10">
                <a:latin typeface="Calibri"/>
                <a:cs typeface="Calibri"/>
              </a:rPr>
              <a:t>1:1s)</a:t>
            </a:r>
            <a:endParaRPr sz="1800">
              <a:latin typeface="Calibri"/>
              <a:cs typeface="Calibri"/>
            </a:endParaRPr>
          </a:p>
          <a:p>
            <a:pPr marL="278765" indent="-227965">
              <a:lnSpc>
                <a:spcPct val="100000"/>
              </a:lnSpc>
              <a:spcBef>
                <a:spcPts val="790"/>
              </a:spcBef>
              <a:buFont typeface="Arial"/>
              <a:buChar char="•"/>
              <a:tabLst>
                <a:tab pos="278765" algn="l"/>
              </a:tabLst>
            </a:pPr>
            <a:r>
              <a:rPr sz="1800">
                <a:latin typeface="Calibri"/>
                <a:cs typeface="Calibri"/>
              </a:rPr>
              <a:t>Clear</a:t>
            </a:r>
            <a:r>
              <a:rPr sz="1800" spc="5">
                <a:latin typeface="Calibri"/>
                <a:cs typeface="Calibri"/>
              </a:rPr>
              <a:t> </a:t>
            </a:r>
            <a:r>
              <a:rPr sz="1800" spc="-10">
                <a:latin typeface="Calibri"/>
                <a:cs typeface="Calibri"/>
              </a:rPr>
              <a:t>Expectations/Outcomes</a:t>
            </a:r>
            <a:endParaRPr sz="1800">
              <a:latin typeface="Calibri"/>
              <a:cs typeface="Calibri"/>
            </a:endParaRPr>
          </a:p>
          <a:p>
            <a:pPr marL="278765" indent="-227965">
              <a:spcBef>
                <a:spcPts val="785"/>
              </a:spcBef>
              <a:buFont typeface="Arial"/>
              <a:buChar char="•"/>
              <a:tabLst>
                <a:tab pos="278765" algn="l"/>
              </a:tabLst>
            </a:pPr>
            <a:r>
              <a:rPr sz="1800">
                <a:latin typeface="Calibri"/>
                <a:cs typeface="Calibri"/>
              </a:rPr>
              <a:t>Communicate</a:t>
            </a:r>
            <a:r>
              <a:rPr sz="1800" spc="-45">
                <a:latin typeface="Calibri"/>
                <a:cs typeface="Calibri"/>
              </a:rPr>
              <a:t> </a:t>
            </a:r>
            <a:r>
              <a:rPr sz="1800">
                <a:latin typeface="Calibri"/>
                <a:cs typeface="Calibri"/>
              </a:rPr>
              <a:t>with</a:t>
            </a:r>
            <a:r>
              <a:rPr sz="1800" spc="-30">
                <a:latin typeface="Calibri"/>
                <a:cs typeface="Calibri"/>
              </a:rPr>
              <a:t> </a:t>
            </a:r>
            <a:r>
              <a:rPr sz="1800" spc="-10">
                <a:latin typeface="Calibri"/>
                <a:cs typeface="Calibri"/>
              </a:rPr>
              <a:t>stakeholders:</a:t>
            </a:r>
            <a:r>
              <a:rPr sz="1800" spc="-35">
                <a:latin typeface="Calibri"/>
                <a:cs typeface="Calibri"/>
              </a:rPr>
              <a:t> </a:t>
            </a:r>
            <a:r>
              <a:rPr sz="1800">
                <a:latin typeface="Calibri"/>
                <a:cs typeface="Calibri"/>
              </a:rPr>
              <a:t>Dean’s</a:t>
            </a:r>
            <a:r>
              <a:rPr sz="1800" spc="-35">
                <a:latin typeface="Calibri"/>
                <a:cs typeface="Calibri"/>
              </a:rPr>
              <a:t> </a:t>
            </a:r>
            <a:r>
              <a:rPr sz="1800">
                <a:latin typeface="Calibri"/>
                <a:cs typeface="Calibri"/>
              </a:rPr>
              <a:t>Office,</a:t>
            </a:r>
            <a:r>
              <a:rPr sz="1800" spc="-40">
                <a:latin typeface="Calibri"/>
                <a:cs typeface="Calibri"/>
              </a:rPr>
              <a:t> </a:t>
            </a:r>
            <a:r>
              <a:rPr sz="1800">
                <a:latin typeface="Calibri"/>
                <a:cs typeface="Calibri"/>
              </a:rPr>
              <a:t>Withdrawal</a:t>
            </a:r>
            <a:r>
              <a:rPr sz="1800" spc="-40">
                <a:latin typeface="Calibri"/>
                <a:cs typeface="Calibri"/>
              </a:rPr>
              <a:t> </a:t>
            </a:r>
            <a:r>
              <a:rPr sz="1800" spc="-20">
                <a:latin typeface="Calibri"/>
                <a:cs typeface="Calibri"/>
              </a:rPr>
              <a:t>Coordinator,</a:t>
            </a:r>
            <a:r>
              <a:rPr sz="1800" spc="-35">
                <a:latin typeface="Calibri"/>
                <a:cs typeface="Calibri"/>
              </a:rPr>
              <a:t> </a:t>
            </a:r>
            <a:r>
              <a:rPr sz="1800">
                <a:latin typeface="Calibri"/>
                <a:cs typeface="Calibri"/>
              </a:rPr>
              <a:t>Care</a:t>
            </a:r>
            <a:r>
              <a:rPr sz="1800" spc="-30">
                <a:latin typeface="Calibri"/>
                <a:cs typeface="Calibri"/>
              </a:rPr>
              <a:t> </a:t>
            </a:r>
            <a:r>
              <a:rPr sz="1800" spc="-20">
                <a:latin typeface="Calibri"/>
                <a:cs typeface="Calibri"/>
              </a:rPr>
              <a:t>Team</a:t>
            </a:r>
            <a:r>
              <a:rPr lang="en-US" spc="-20">
                <a:latin typeface="Calibri"/>
                <a:cs typeface="Calibri"/>
              </a:rPr>
              <a:t>, TCI</a:t>
            </a:r>
            <a:endParaRPr lang="en-US" sz="1800">
              <a:latin typeface="Calibri"/>
              <a:cs typeface="Calibri"/>
            </a:endParaRPr>
          </a:p>
          <a:p>
            <a:pPr marL="735965" lvl="1" indent="-227965">
              <a:spcBef>
                <a:spcPts val="785"/>
              </a:spcBef>
              <a:buFont typeface="Arial"/>
              <a:buChar char="•"/>
              <a:tabLst>
                <a:tab pos="278765" algn="l"/>
              </a:tabLst>
            </a:pPr>
            <a:r>
              <a:rPr lang="en-US" spc="-20">
                <a:latin typeface="Calibri"/>
                <a:ea typeface="Calibri"/>
                <a:cs typeface="Calibri"/>
              </a:rPr>
              <a:t>Offer consultations to students for withdrawals, including hardships,  and TCI</a:t>
            </a:r>
          </a:p>
          <a:p>
            <a:pPr marL="278765" indent="-227965">
              <a:lnSpc>
                <a:spcPct val="100000"/>
              </a:lnSpc>
              <a:spcBef>
                <a:spcPts val="780"/>
              </a:spcBef>
              <a:buFont typeface="Arial"/>
              <a:buChar char="•"/>
              <a:tabLst>
                <a:tab pos="278765" algn="l"/>
              </a:tabLst>
            </a:pPr>
            <a:r>
              <a:rPr sz="1800">
                <a:latin typeface="Calibri"/>
                <a:cs typeface="Calibri"/>
              </a:rPr>
              <a:t>Reflective</a:t>
            </a:r>
            <a:r>
              <a:rPr sz="1800" spc="-40">
                <a:latin typeface="Calibri"/>
                <a:cs typeface="Calibri"/>
              </a:rPr>
              <a:t> </a:t>
            </a:r>
            <a:r>
              <a:rPr sz="1800">
                <a:latin typeface="Calibri"/>
                <a:cs typeface="Calibri"/>
              </a:rPr>
              <a:t>questions</a:t>
            </a:r>
            <a:r>
              <a:rPr sz="1800" spc="-40">
                <a:latin typeface="Calibri"/>
                <a:cs typeface="Calibri"/>
              </a:rPr>
              <a:t> </a:t>
            </a:r>
            <a:r>
              <a:rPr sz="1800">
                <a:latin typeface="Calibri"/>
                <a:cs typeface="Calibri"/>
              </a:rPr>
              <a:t>on</a:t>
            </a:r>
            <a:r>
              <a:rPr sz="1800" spc="-35">
                <a:latin typeface="Calibri"/>
                <a:cs typeface="Calibri"/>
              </a:rPr>
              <a:t> </a:t>
            </a:r>
            <a:r>
              <a:rPr sz="1800" spc="-10">
                <a:latin typeface="Calibri"/>
                <a:cs typeface="Calibri"/>
              </a:rPr>
              <a:t>assignments/midterms</a:t>
            </a:r>
            <a:endParaRPr sz="1800">
              <a:latin typeface="Calibri"/>
              <a:cs typeface="Calibri"/>
            </a:endParaRPr>
          </a:p>
          <a:p>
            <a:pPr marL="735965" lvl="1" indent="-227965">
              <a:lnSpc>
                <a:spcPct val="100000"/>
              </a:lnSpc>
              <a:spcBef>
                <a:spcPts val="290"/>
              </a:spcBef>
              <a:buFont typeface="Arial"/>
              <a:buChar char="•"/>
              <a:tabLst>
                <a:tab pos="735965" algn="l"/>
              </a:tabLst>
            </a:pPr>
            <a:r>
              <a:rPr sz="1800">
                <a:latin typeface="Calibri"/>
                <a:cs typeface="Calibri"/>
              </a:rPr>
              <a:t>What</a:t>
            </a:r>
            <a:r>
              <a:rPr sz="1800" spc="-20">
                <a:latin typeface="Calibri"/>
                <a:cs typeface="Calibri"/>
              </a:rPr>
              <a:t> </a:t>
            </a:r>
            <a:r>
              <a:rPr sz="1800">
                <a:latin typeface="Calibri"/>
                <a:cs typeface="Calibri"/>
              </a:rPr>
              <a:t>else</a:t>
            </a:r>
            <a:r>
              <a:rPr sz="1800" spc="-10">
                <a:latin typeface="Calibri"/>
                <a:cs typeface="Calibri"/>
              </a:rPr>
              <a:t> </a:t>
            </a:r>
            <a:r>
              <a:rPr sz="1800">
                <a:latin typeface="Calibri"/>
                <a:cs typeface="Calibri"/>
              </a:rPr>
              <a:t>do</a:t>
            </a:r>
            <a:r>
              <a:rPr sz="1800" spc="-10">
                <a:latin typeface="Calibri"/>
                <a:cs typeface="Calibri"/>
              </a:rPr>
              <a:t> </a:t>
            </a:r>
            <a:r>
              <a:rPr sz="1800">
                <a:latin typeface="Calibri"/>
                <a:cs typeface="Calibri"/>
              </a:rPr>
              <a:t>I</a:t>
            </a:r>
            <a:r>
              <a:rPr sz="1800" spc="-15">
                <a:latin typeface="Calibri"/>
                <a:cs typeface="Calibri"/>
              </a:rPr>
              <a:t> </a:t>
            </a:r>
            <a:r>
              <a:rPr sz="1800">
                <a:latin typeface="Calibri"/>
                <a:cs typeface="Calibri"/>
              </a:rPr>
              <a:t>need</a:t>
            </a:r>
            <a:r>
              <a:rPr sz="1800" spc="5">
                <a:latin typeface="Calibri"/>
                <a:cs typeface="Calibri"/>
              </a:rPr>
              <a:t> </a:t>
            </a:r>
            <a:r>
              <a:rPr sz="1800">
                <a:latin typeface="Calibri"/>
                <a:cs typeface="Calibri"/>
              </a:rPr>
              <a:t>to</a:t>
            </a:r>
            <a:r>
              <a:rPr sz="1800" spc="-10">
                <a:latin typeface="Calibri"/>
                <a:cs typeface="Calibri"/>
              </a:rPr>
              <a:t> </a:t>
            </a:r>
            <a:r>
              <a:rPr sz="1800">
                <a:latin typeface="Calibri"/>
                <a:cs typeface="Calibri"/>
              </a:rPr>
              <a:t>know</a:t>
            </a:r>
            <a:r>
              <a:rPr sz="1800" spc="-15">
                <a:latin typeface="Calibri"/>
                <a:cs typeface="Calibri"/>
              </a:rPr>
              <a:t> </a:t>
            </a:r>
            <a:r>
              <a:rPr sz="1800">
                <a:latin typeface="Calibri"/>
                <a:cs typeface="Calibri"/>
              </a:rPr>
              <a:t>about</a:t>
            </a:r>
            <a:r>
              <a:rPr sz="1800" spc="-10">
                <a:latin typeface="Calibri"/>
                <a:cs typeface="Calibri"/>
              </a:rPr>
              <a:t> </a:t>
            </a:r>
            <a:r>
              <a:rPr sz="1800">
                <a:latin typeface="Calibri"/>
                <a:cs typeface="Calibri"/>
              </a:rPr>
              <a:t>you?</a:t>
            </a:r>
            <a:r>
              <a:rPr sz="1800" spc="-5">
                <a:latin typeface="Calibri"/>
                <a:cs typeface="Calibri"/>
              </a:rPr>
              <a:t> </a:t>
            </a:r>
            <a:r>
              <a:rPr sz="1800">
                <a:latin typeface="Calibri"/>
                <a:cs typeface="Calibri"/>
              </a:rPr>
              <a:t>How</a:t>
            </a:r>
            <a:r>
              <a:rPr sz="1800" spc="-10">
                <a:latin typeface="Calibri"/>
                <a:cs typeface="Calibri"/>
              </a:rPr>
              <a:t> </a:t>
            </a:r>
            <a:r>
              <a:rPr sz="1800">
                <a:latin typeface="Calibri"/>
                <a:cs typeface="Calibri"/>
              </a:rPr>
              <a:t>are</a:t>
            </a:r>
            <a:r>
              <a:rPr sz="1800" spc="-15">
                <a:latin typeface="Calibri"/>
                <a:cs typeface="Calibri"/>
              </a:rPr>
              <a:t> </a:t>
            </a:r>
            <a:r>
              <a:rPr sz="1800">
                <a:latin typeface="Calibri"/>
                <a:cs typeface="Calibri"/>
              </a:rPr>
              <a:t>you</a:t>
            </a:r>
            <a:r>
              <a:rPr sz="1800" spc="-5">
                <a:latin typeface="Calibri"/>
                <a:cs typeface="Calibri"/>
              </a:rPr>
              <a:t> </a:t>
            </a:r>
            <a:r>
              <a:rPr sz="1800" spc="-10">
                <a:latin typeface="Calibri"/>
                <a:cs typeface="Calibri"/>
              </a:rPr>
              <a:t>doing?</a:t>
            </a:r>
            <a:endParaRPr sz="1800">
              <a:latin typeface="Calibri"/>
              <a:cs typeface="Calibri"/>
            </a:endParaRPr>
          </a:p>
          <a:p>
            <a:pPr marL="278765" indent="-227965">
              <a:lnSpc>
                <a:spcPct val="100000"/>
              </a:lnSpc>
              <a:spcBef>
                <a:spcPts val="780"/>
              </a:spcBef>
              <a:buFont typeface="Arial"/>
              <a:buChar char="•"/>
              <a:tabLst>
                <a:tab pos="278765" algn="l"/>
              </a:tabLst>
            </a:pPr>
            <a:r>
              <a:rPr sz="1800">
                <a:latin typeface="Calibri"/>
                <a:cs typeface="Calibri"/>
              </a:rPr>
              <a:t>Mental</a:t>
            </a:r>
            <a:r>
              <a:rPr sz="1800" spc="-35">
                <a:latin typeface="Calibri"/>
                <a:cs typeface="Calibri"/>
              </a:rPr>
              <a:t> </a:t>
            </a:r>
            <a:r>
              <a:rPr sz="1800">
                <a:latin typeface="Calibri"/>
                <a:cs typeface="Calibri"/>
              </a:rPr>
              <a:t>health</a:t>
            </a:r>
            <a:r>
              <a:rPr sz="1800" spc="-25">
                <a:latin typeface="Calibri"/>
                <a:cs typeface="Calibri"/>
              </a:rPr>
              <a:t> </a:t>
            </a:r>
            <a:r>
              <a:rPr sz="1800">
                <a:latin typeface="Calibri"/>
                <a:cs typeface="Calibri"/>
              </a:rPr>
              <a:t>topic</a:t>
            </a:r>
            <a:r>
              <a:rPr sz="1800" spc="-25">
                <a:latin typeface="Calibri"/>
                <a:cs typeface="Calibri"/>
              </a:rPr>
              <a:t> </a:t>
            </a:r>
            <a:r>
              <a:rPr sz="1800">
                <a:latin typeface="Calibri"/>
                <a:cs typeface="Calibri"/>
              </a:rPr>
              <a:t>day/</a:t>
            </a:r>
            <a:r>
              <a:rPr sz="1800" spc="-35">
                <a:latin typeface="Calibri"/>
                <a:cs typeface="Calibri"/>
              </a:rPr>
              <a:t> </a:t>
            </a:r>
            <a:r>
              <a:rPr sz="1800">
                <a:latin typeface="Calibri"/>
                <a:cs typeface="Calibri"/>
              </a:rPr>
              <a:t>Conference</a:t>
            </a:r>
            <a:r>
              <a:rPr sz="1800" spc="-10">
                <a:latin typeface="Calibri"/>
                <a:cs typeface="Calibri"/>
              </a:rPr>
              <a:t> </a:t>
            </a:r>
            <a:r>
              <a:rPr sz="1800">
                <a:latin typeface="Calibri"/>
                <a:cs typeface="Calibri"/>
              </a:rPr>
              <a:t>absence</a:t>
            </a:r>
            <a:r>
              <a:rPr sz="1800" spc="-25">
                <a:latin typeface="Calibri"/>
                <a:cs typeface="Calibri"/>
              </a:rPr>
              <a:t> </a:t>
            </a:r>
            <a:r>
              <a:rPr sz="1800">
                <a:latin typeface="Calibri"/>
                <a:cs typeface="Calibri"/>
              </a:rPr>
              <a:t>day</a:t>
            </a:r>
            <a:r>
              <a:rPr sz="1800" spc="-15">
                <a:latin typeface="Calibri"/>
                <a:cs typeface="Calibri"/>
              </a:rPr>
              <a:t> </a:t>
            </a:r>
            <a:r>
              <a:rPr sz="1800">
                <a:latin typeface="Calibri"/>
                <a:cs typeface="Calibri"/>
              </a:rPr>
              <a:t>–</a:t>
            </a:r>
            <a:r>
              <a:rPr sz="1800" spc="-25">
                <a:latin typeface="Calibri"/>
                <a:cs typeface="Calibri"/>
              </a:rPr>
              <a:t> </a:t>
            </a:r>
            <a:r>
              <a:rPr sz="1800">
                <a:latin typeface="Calibri"/>
                <a:cs typeface="Calibri"/>
              </a:rPr>
              <a:t>Care</a:t>
            </a:r>
            <a:r>
              <a:rPr sz="1800" spc="-35">
                <a:latin typeface="Calibri"/>
                <a:cs typeface="Calibri"/>
              </a:rPr>
              <a:t> </a:t>
            </a:r>
            <a:r>
              <a:rPr sz="1800" spc="-20">
                <a:latin typeface="Calibri"/>
                <a:cs typeface="Calibri"/>
              </a:rPr>
              <a:t>Team</a:t>
            </a:r>
            <a:r>
              <a:rPr sz="1800" spc="-35">
                <a:latin typeface="Calibri"/>
                <a:cs typeface="Calibri"/>
              </a:rPr>
              <a:t> </a:t>
            </a:r>
            <a:r>
              <a:rPr sz="1800">
                <a:latin typeface="Calibri"/>
                <a:cs typeface="Calibri"/>
              </a:rPr>
              <a:t>or</a:t>
            </a:r>
            <a:r>
              <a:rPr sz="1800" spc="-35">
                <a:latin typeface="Calibri"/>
                <a:cs typeface="Calibri"/>
              </a:rPr>
              <a:t> </a:t>
            </a:r>
            <a:r>
              <a:rPr sz="1800">
                <a:latin typeface="Calibri"/>
                <a:cs typeface="Calibri"/>
              </a:rPr>
              <a:t>Mental</a:t>
            </a:r>
            <a:r>
              <a:rPr sz="1800" spc="-25">
                <a:latin typeface="Calibri"/>
                <a:cs typeface="Calibri"/>
              </a:rPr>
              <a:t> </a:t>
            </a:r>
            <a:r>
              <a:rPr sz="1800">
                <a:latin typeface="Calibri"/>
                <a:cs typeface="Calibri"/>
              </a:rPr>
              <a:t>Health</a:t>
            </a:r>
            <a:r>
              <a:rPr sz="1800" spc="-25">
                <a:latin typeface="Calibri"/>
                <a:cs typeface="Calibri"/>
              </a:rPr>
              <a:t> </a:t>
            </a:r>
            <a:r>
              <a:rPr sz="1800" spc="-10">
                <a:latin typeface="Calibri"/>
                <a:cs typeface="Calibri"/>
              </a:rPr>
              <a:t>Initiatives</a:t>
            </a:r>
            <a:endParaRPr sz="1800">
              <a:latin typeface="Calibri"/>
              <a:cs typeface="Calibri"/>
            </a:endParaRPr>
          </a:p>
          <a:p>
            <a:pPr marL="278765" indent="-227965">
              <a:lnSpc>
                <a:spcPct val="100000"/>
              </a:lnSpc>
              <a:spcBef>
                <a:spcPts val="785"/>
              </a:spcBef>
              <a:buFont typeface="Arial"/>
              <a:buChar char="•"/>
              <a:tabLst>
                <a:tab pos="278765" algn="l"/>
              </a:tabLst>
            </a:pPr>
            <a:r>
              <a:rPr sz="1800">
                <a:latin typeface="Calibri"/>
                <a:cs typeface="Calibri"/>
              </a:rPr>
              <a:t>After</a:t>
            </a:r>
            <a:r>
              <a:rPr sz="1800" spc="-25">
                <a:latin typeface="Calibri"/>
                <a:cs typeface="Calibri"/>
              </a:rPr>
              <a:t> </a:t>
            </a:r>
            <a:r>
              <a:rPr sz="1800">
                <a:latin typeface="Calibri"/>
                <a:cs typeface="Calibri"/>
              </a:rPr>
              <a:t>hours</a:t>
            </a:r>
            <a:r>
              <a:rPr sz="1800" spc="-25">
                <a:latin typeface="Calibri"/>
                <a:cs typeface="Calibri"/>
              </a:rPr>
              <a:t> </a:t>
            </a:r>
            <a:r>
              <a:rPr sz="1800" spc="-10">
                <a:latin typeface="Calibri"/>
                <a:cs typeface="Calibri"/>
              </a:rPr>
              <a:t>planning</a:t>
            </a:r>
            <a:endParaRPr sz="1800">
              <a:latin typeface="Calibri"/>
              <a:cs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edu/careandoutreach">
            <a:extLst>
              <a:ext uri="{FF2B5EF4-FFF2-40B4-BE49-F238E27FC236}">
                <a16:creationId xmlns:a16="http://schemas.microsoft.com/office/drawing/2014/main" id="{775BCACF-54D2-1C7E-441B-28AC5C4041D5}"/>
              </a:ext>
            </a:extLst>
          </p:cNvPr>
          <p:cNvPicPr>
            <a:picLocks noChangeAspect="1"/>
          </p:cNvPicPr>
          <p:nvPr/>
        </p:nvPicPr>
        <p:blipFill>
          <a:blip r:embed="rId3"/>
          <a:stretch>
            <a:fillRect/>
          </a:stretch>
        </p:blipFill>
        <p:spPr>
          <a:xfrm>
            <a:off x="7155760" y="1011189"/>
            <a:ext cx="4841449" cy="4841449"/>
          </a:xfrm>
          <a:prstGeom prst="rect">
            <a:avLst/>
          </a:prstGeom>
        </p:spPr>
      </p:pic>
      <p:sp>
        <p:nvSpPr>
          <p:cNvPr id="2" name="Title 1">
            <a:extLst>
              <a:ext uri="{FF2B5EF4-FFF2-40B4-BE49-F238E27FC236}">
                <a16:creationId xmlns:a16="http://schemas.microsoft.com/office/drawing/2014/main" id="{C3141314-DE49-EC7D-3745-1630791A396D}"/>
              </a:ext>
            </a:extLst>
          </p:cNvPr>
          <p:cNvSpPr>
            <a:spLocks noGrp="1"/>
          </p:cNvSpPr>
          <p:nvPr>
            <p:ph type="title"/>
          </p:nvPr>
        </p:nvSpPr>
        <p:spPr>
          <a:xfrm>
            <a:off x="483198" y="388378"/>
            <a:ext cx="10515600" cy="1325563"/>
          </a:xfrm>
        </p:spPr>
        <p:txBody>
          <a:bodyPr>
            <a:normAutofit/>
          </a:bodyPr>
          <a:lstStyle/>
          <a:p>
            <a:r>
              <a:rPr lang="en-US" sz="6000">
                <a:solidFill>
                  <a:schemeClr val="accent4"/>
                </a:solidFill>
              </a:rPr>
              <a:t>How to reach us</a:t>
            </a:r>
          </a:p>
        </p:txBody>
      </p:sp>
      <p:sp>
        <p:nvSpPr>
          <p:cNvPr id="9" name="Content Placeholder 3">
            <a:extLst>
              <a:ext uri="{FF2B5EF4-FFF2-40B4-BE49-F238E27FC236}">
                <a16:creationId xmlns:a16="http://schemas.microsoft.com/office/drawing/2014/main" id="{6B91056E-17AA-A6F1-51F8-4D24F5F0B430}"/>
              </a:ext>
            </a:extLst>
          </p:cNvPr>
          <p:cNvSpPr>
            <a:spLocks noGrp="1"/>
          </p:cNvSpPr>
          <p:nvPr>
            <p:ph idx="1"/>
          </p:nvPr>
        </p:nvSpPr>
        <p:spPr>
          <a:xfrm>
            <a:off x="694151" y="1988710"/>
            <a:ext cx="6460066" cy="3567114"/>
          </a:xfrm>
        </p:spPr>
        <p:txBody>
          <a:bodyPr/>
          <a:lstStyle/>
          <a:p>
            <a:pPr marL="0" indent="0">
              <a:buNone/>
            </a:pPr>
            <a:r>
              <a:rPr lang="en-US" b="1"/>
              <a:t>Phone</a:t>
            </a:r>
            <a:r>
              <a:rPr lang="en-US"/>
              <a:t>: 803-777-4193</a:t>
            </a:r>
          </a:p>
          <a:p>
            <a:pPr marL="0" indent="0">
              <a:buNone/>
            </a:pPr>
            <a:endParaRPr lang="en-US" sz="1000"/>
          </a:p>
          <a:p>
            <a:pPr marL="0" indent="0">
              <a:buNone/>
            </a:pPr>
            <a:r>
              <a:rPr lang="en-US" b="1"/>
              <a:t>Email</a:t>
            </a:r>
            <a:r>
              <a:rPr lang="en-US"/>
              <a:t>: </a:t>
            </a:r>
            <a:r>
              <a:rPr lang="en-US">
                <a:hlinkClick r:id="rId4"/>
              </a:rPr>
              <a:t>careteam@mailbox.sc.edu</a:t>
            </a:r>
            <a:r>
              <a:rPr lang="en-US"/>
              <a:t> </a:t>
            </a:r>
          </a:p>
          <a:p>
            <a:pPr marL="0" indent="0">
              <a:buNone/>
            </a:pPr>
            <a:endParaRPr lang="en-US" sz="1000"/>
          </a:p>
          <a:p>
            <a:pPr marL="0" indent="0">
              <a:buNone/>
            </a:pPr>
            <a:r>
              <a:rPr lang="en-US" b="1"/>
              <a:t>Website sc.edu/</a:t>
            </a:r>
            <a:r>
              <a:rPr lang="en-US" b="1" err="1"/>
              <a:t>careandoutreach</a:t>
            </a:r>
            <a:endParaRPr lang="en-US" b="1"/>
          </a:p>
          <a:p>
            <a:pPr lvl="1"/>
            <a:r>
              <a:rPr lang="en-US"/>
              <a:t>Schedule a consultation</a:t>
            </a:r>
          </a:p>
          <a:p>
            <a:pPr lvl="1"/>
            <a:r>
              <a:rPr lang="en-US"/>
              <a:t>Submit a referral</a:t>
            </a:r>
          </a:p>
          <a:p>
            <a:endParaRPr lang="en-US"/>
          </a:p>
        </p:txBody>
      </p:sp>
      <p:sp>
        <p:nvSpPr>
          <p:cNvPr id="12" name="Arrow: Right 11">
            <a:extLst>
              <a:ext uri="{FF2B5EF4-FFF2-40B4-BE49-F238E27FC236}">
                <a16:creationId xmlns:a16="http://schemas.microsoft.com/office/drawing/2014/main" id="{4F690E42-C6B3-A018-12AA-BB70DC7CC74A}"/>
              </a:ext>
              <a:ext uri="{C183D7F6-B498-43B3-948B-1728B52AA6E4}">
                <adec:decorative xmlns:adec="http://schemas.microsoft.com/office/drawing/2017/decorative" val="1"/>
              </a:ext>
            </a:extLst>
          </p:cNvPr>
          <p:cNvSpPr/>
          <p:nvPr/>
        </p:nvSpPr>
        <p:spPr>
          <a:xfrm>
            <a:off x="4822985" y="4149551"/>
            <a:ext cx="2102776" cy="4811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22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DF884F9-8812-B367-7260-8B385776053A}"/>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a:t>Presenters</a:t>
            </a:r>
          </a:p>
        </p:txBody>
      </p:sp>
      <p:sp>
        <p:nvSpPr>
          <p:cNvPr id="3" name="Content Placeholder 2">
            <a:extLst>
              <a:ext uri="{FF2B5EF4-FFF2-40B4-BE49-F238E27FC236}">
                <a16:creationId xmlns:a16="http://schemas.microsoft.com/office/drawing/2014/main" id="{17F5DFF0-2CF4-4852-689D-B2051912A864}"/>
              </a:ext>
            </a:extLst>
          </p:cNvPr>
          <p:cNvSpPr>
            <a:spLocks noGrp="1"/>
          </p:cNvSpPr>
          <p:nvPr>
            <p:ph idx="1"/>
          </p:nvPr>
        </p:nvSpPr>
        <p:spPr>
          <a:xfrm>
            <a:off x="220337" y="597665"/>
            <a:ext cx="11556694" cy="5662669"/>
          </a:xfrm>
        </p:spPr>
        <p:txBody>
          <a:bodyPr>
            <a:normAutofit/>
          </a:bodyPr>
          <a:lstStyle/>
          <a:p>
            <a:pPr marL="0" indent="0">
              <a:buNone/>
            </a:pPr>
            <a:endParaRPr lang="en-US"/>
          </a:p>
          <a:p>
            <a:pPr marL="0" indent="0" algn="ctr">
              <a:buNone/>
            </a:pPr>
            <a:r>
              <a:rPr lang="en-US" sz="3200" b="1"/>
              <a:t>THE CENTER FOR TEACHING EXCELLENCE</a:t>
            </a:r>
          </a:p>
          <a:p>
            <a:pPr marL="0" indent="0" algn="ctr">
              <a:buNone/>
            </a:pPr>
            <a:r>
              <a:rPr lang="en-US" b="1">
                <a:solidFill>
                  <a:schemeClr val="accent5"/>
                </a:solidFill>
              </a:rPr>
              <a:t>Kristin Harrell </a:t>
            </a:r>
            <a:r>
              <a:rPr lang="en-US">
                <a:solidFill>
                  <a:schemeClr val="accent5"/>
                </a:solidFill>
              </a:rPr>
              <a:t>and </a:t>
            </a:r>
            <a:r>
              <a:rPr lang="en-US" b="1">
                <a:solidFill>
                  <a:schemeClr val="accent5"/>
                </a:solidFill>
              </a:rPr>
              <a:t>Mitchell Dallas Herring</a:t>
            </a:r>
          </a:p>
          <a:p>
            <a:pPr marL="0" indent="0" algn="ctr">
              <a:buNone/>
            </a:pPr>
            <a:r>
              <a:rPr lang="en-US">
                <a:solidFill>
                  <a:schemeClr val="accent5"/>
                </a:solidFill>
              </a:rPr>
              <a:t>Instructional Designers</a:t>
            </a:r>
          </a:p>
          <a:p>
            <a:pPr marL="0" indent="0" algn="ctr">
              <a:buNone/>
            </a:pPr>
            <a:br>
              <a:rPr lang="en-US" sz="3200">
                <a:solidFill>
                  <a:schemeClr val="accent5"/>
                </a:solidFill>
              </a:rPr>
            </a:br>
            <a:endParaRPr lang="en-US"/>
          </a:p>
          <a:p>
            <a:pPr marL="0" indent="0" algn="ctr">
              <a:buNone/>
            </a:pPr>
            <a:r>
              <a:rPr lang="en-US" sz="3200" b="1"/>
              <a:t>THE STUDENT CARE AND OUTREACH TEAM</a:t>
            </a:r>
          </a:p>
          <a:p>
            <a:pPr marL="0" indent="0" algn="ctr">
              <a:buNone/>
            </a:pPr>
            <a:r>
              <a:rPr lang="en-US" b="1">
                <a:solidFill>
                  <a:schemeClr val="accent1"/>
                </a:solidFill>
              </a:rPr>
              <a:t>Austin LaForest </a:t>
            </a:r>
            <a:r>
              <a:rPr lang="en-US">
                <a:solidFill>
                  <a:schemeClr val="accent1"/>
                </a:solidFill>
              </a:rPr>
              <a:t>– Director of Student Care and Case Management</a:t>
            </a:r>
          </a:p>
          <a:p>
            <a:pPr marL="0" indent="0" algn="ctr">
              <a:buNone/>
            </a:pPr>
            <a:r>
              <a:rPr lang="en-US" b="1">
                <a:solidFill>
                  <a:schemeClr val="accent1"/>
                </a:solidFill>
              </a:rPr>
              <a:t>Alisa Liggett </a:t>
            </a:r>
            <a:r>
              <a:rPr lang="en-US">
                <a:solidFill>
                  <a:schemeClr val="accent1"/>
                </a:solidFill>
              </a:rPr>
              <a:t>– Assistant Dean of Students</a:t>
            </a:r>
          </a:p>
          <a:p>
            <a:pPr marL="0" indent="0" algn="ctr">
              <a:buNone/>
            </a:pPr>
            <a:r>
              <a:rPr lang="en-US" b="1">
                <a:solidFill>
                  <a:schemeClr val="accent1"/>
                </a:solidFill>
                <a:cs typeface="Arial"/>
              </a:rPr>
              <a:t>Liliann Pineda</a:t>
            </a:r>
            <a:r>
              <a:rPr lang="en-US">
                <a:solidFill>
                  <a:schemeClr val="accent1"/>
                </a:solidFill>
                <a:cs typeface="Arial"/>
              </a:rPr>
              <a:t>- Care Team Coordinator</a:t>
            </a:r>
          </a:p>
          <a:p>
            <a:endParaRPr lang="en-US"/>
          </a:p>
        </p:txBody>
      </p:sp>
      <p:cxnSp>
        <p:nvCxnSpPr>
          <p:cNvPr id="5" name="Straight Connector 4">
            <a:extLst>
              <a:ext uri="{FF2B5EF4-FFF2-40B4-BE49-F238E27FC236}">
                <a16:creationId xmlns:a16="http://schemas.microsoft.com/office/drawing/2014/main" id="{8D3A25F0-B438-3608-78DC-D8BD092D696E}"/>
              </a:ext>
              <a:ext uri="{C183D7F6-B498-43B3-948B-1728B52AA6E4}">
                <adec:decorative xmlns:adec="http://schemas.microsoft.com/office/drawing/2017/decorative" val="1"/>
              </a:ext>
            </a:extLst>
          </p:cNvPr>
          <p:cNvCxnSpPr/>
          <p:nvPr/>
        </p:nvCxnSpPr>
        <p:spPr>
          <a:xfrm>
            <a:off x="2478795" y="2974554"/>
            <a:ext cx="726011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09269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58C04-1457-7D38-4E92-0D801BF4D64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84CAD0D-B513-A86B-4425-76D4B236AAE8}"/>
              </a:ext>
            </a:extLst>
          </p:cNvPr>
          <p:cNvSpPr txBox="1">
            <a:spLocks noGrp="1"/>
          </p:cNvSpPr>
          <p:nvPr>
            <p:ph type="title"/>
          </p:nvPr>
        </p:nvSpPr>
        <p:spPr>
          <a:xfrm>
            <a:off x="1942592" y="606128"/>
            <a:ext cx="7924800" cy="704680"/>
          </a:xfrm>
          <a:prstGeom prst="rect">
            <a:avLst/>
          </a:prstGeom>
        </p:spPr>
        <p:txBody>
          <a:bodyPr vert="horz" wrap="square" lIns="0" tIns="88265" rIns="0" bIns="0" rtlCol="0">
            <a:spAutoFit/>
          </a:bodyPr>
          <a:lstStyle/>
          <a:p>
            <a:pPr marL="1167130" marR="5080" indent="-1155065">
              <a:lnSpc>
                <a:spcPts val="4750"/>
              </a:lnSpc>
              <a:spcBef>
                <a:spcPts val="695"/>
              </a:spcBef>
            </a:pPr>
            <a:r>
              <a:rPr lang="en-US" spc="-10">
                <a:latin typeface="Impact"/>
              </a:rPr>
              <a:t>Embedding Resources</a:t>
            </a:r>
            <a:endParaRPr lang="en-US"/>
          </a:p>
        </p:txBody>
      </p:sp>
      <p:sp>
        <p:nvSpPr>
          <p:cNvPr id="4" name="Oval 3">
            <a:extLst>
              <a:ext uri="{FF2B5EF4-FFF2-40B4-BE49-F238E27FC236}">
                <a16:creationId xmlns:a16="http://schemas.microsoft.com/office/drawing/2014/main" id="{9BF63DF2-4C4C-7945-7468-B96C553F823A}"/>
              </a:ext>
              <a:ext uri="{C183D7F6-B498-43B3-948B-1728B52AA6E4}">
                <adec:decorative xmlns:adec="http://schemas.microsoft.com/office/drawing/2017/decorative" val="1"/>
              </a:ext>
            </a:extLst>
          </p:cNvPr>
          <p:cNvSpPr/>
          <p:nvPr/>
        </p:nvSpPr>
        <p:spPr>
          <a:xfrm>
            <a:off x="4567047" y="1439802"/>
            <a:ext cx="2403657" cy="245644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ED6860F7-3313-6A33-1054-06AC9839C2D9}"/>
              </a:ext>
              <a:ext uri="{C183D7F6-B498-43B3-948B-1728B52AA6E4}">
                <adec:decorative xmlns:adec="http://schemas.microsoft.com/office/drawing/2017/decorative" val="1"/>
              </a:ext>
            </a:extLst>
          </p:cNvPr>
          <p:cNvSpPr/>
          <p:nvPr/>
        </p:nvSpPr>
        <p:spPr>
          <a:xfrm>
            <a:off x="3024685" y="3542187"/>
            <a:ext cx="2403657" cy="245644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764EA4FA-4956-D3EA-3927-8353F369A96D}"/>
              </a:ext>
              <a:ext uri="{C183D7F6-B498-43B3-948B-1728B52AA6E4}">
                <adec:decorative xmlns:adec="http://schemas.microsoft.com/office/drawing/2017/decorative" val="1"/>
              </a:ext>
            </a:extLst>
          </p:cNvPr>
          <p:cNvSpPr/>
          <p:nvPr/>
        </p:nvSpPr>
        <p:spPr>
          <a:xfrm>
            <a:off x="6173674" y="3542187"/>
            <a:ext cx="2403657" cy="245644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a:extLst>
              <a:ext uri="{FF2B5EF4-FFF2-40B4-BE49-F238E27FC236}">
                <a16:creationId xmlns:a16="http://schemas.microsoft.com/office/drawing/2014/main" id="{FB865802-5AE3-540F-125B-86A8C02F7BD8}"/>
              </a:ext>
            </a:extLst>
          </p:cNvPr>
          <p:cNvSpPr txBox="1"/>
          <p:nvPr/>
        </p:nvSpPr>
        <p:spPr>
          <a:xfrm>
            <a:off x="4821240" y="2241951"/>
            <a:ext cx="1895384" cy="852156"/>
          </a:xfrm>
          <a:prstGeom prst="rect">
            <a:avLst/>
          </a:prstGeom>
        </p:spPr>
        <p:txBody>
          <a:bodyPr vert="horz" wrap="square" lIns="0" tIns="112395" rIns="0" bIns="0" rtlCol="0" anchor="t">
            <a:spAutoFit/>
          </a:bodyPr>
          <a:lstStyle/>
          <a:p>
            <a:pPr marL="50800" algn="ctr">
              <a:spcBef>
                <a:spcPts val="885"/>
              </a:spcBef>
              <a:tabLst>
                <a:tab pos="278765" algn="l"/>
              </a:tabLst>
            </a:pPr>
            <a:r>
              <a:rPr lang="en-US" sz="2400" b="1" spc="-10">
                <a:solidFill>
                  <a:schemeClr val="bg1"/>
                </a:solidFill>
                <a:latin typeface="Calibri"/>
                <a:ea typeface="Calibri"/>
                <a:cs typeface="Calibri"/>
              </a:rPr>
              <a:t>Normalizing Access</a:t>
            </a:r>
          </a:p>
        </p:txBody>
      </p:sp>
      <p:sp>
        <p:nvSpPr>
          <p:cNvPr id="7" name="object 3">
            <a:extLst>
              <a:ext uri="{FF2B5EF4-FFF2-40B4-BE49-F238E27FC236}">
                <a16:creationId xmlns:a16="http://schemas.microsoft.com/office/drawing/2014/main" id="{00D75BA0-9692-01AF-CEE0-B929A2CAC166}"/>
              </a:ext>
            </a:extLst>
          </p:cNvPr>
          <p:cNvSpPr txBox="1"/>
          <p:nvPr/>
        </p:nvSpPr>
        <p:spPr>
          <a:xfrm>
            <a:off x="3278878" y="4252529"/>
            <a:ext cx="1895384" cy="852156"/>
          </a:xfrm>
          <a:prstGeom prst="rect">
            <a:avLst/>
          </a:prstGeom>
        </p:spPr>
        <p:txBody>
          <a:bodyPr vert="horz" wrap="square" lIns="0" tIns="112395" rIns="0" bIns="0" rtlCol="0" anchor="t">
            <a:spAutoFit/>
          </a:bodyPr>
          <a:lstStyle/>
          <a:p>
            <a:pPr marL="50800" algn="ctr">
              <a:spcBef>
                <a:spcPts val="885"/>
              </a:spcBef>
              <a:tabLst>
                <a:tab pos="278765" algn="l"/>
              </a:tabLst>
            </a:pPr>
            <a:r>
              <a:rPr lang="en-US" sz="2400" b="1" spc="-10">
                <a:solidFill>
                  <a:schemeClr val="bg1"/>
                </a:solidFill>
                <a:latin typeface="Calibri"/>
                <a:ea typeface="Calibri"/>
                <a:cs typeface="Calibri"/>
              </a:rPr>
              <a:t>Reducing Barriers</a:t>
            </a:r>
            <a:endParaRPr lang="en-US" sz="2400" b="1">
              <a:solidFill>
                <a:schemeClr val="bg1"/>
              </a:solidFill>
              <a:cs typeface="Arial" panose="020B0604020202020204"/>
            </a:endParaRPr>
          </a:p>
        </p:txBody>
      </p:sp>
      <p:sp>
        <p:nvSpPr>
          <p:cNvPr id="8" name="object 3">
            <a:extLst>
              <a:ext uri="{FF2B5EF4-FFF2-40B4-BE49-F238E27FC236}">
                <a16:creationId xmlns:a16="http://schemas.microsoft.com/office/drawing/2014/main" id="{0211842B-1690-04C4-C99A-E81F2ECAB1D4}"/>
              </a:ext>
            </a:extLst>
          </p:cNvPr>
          <p:cNvSpPr txBox="1"/>
          <p:nvPr/>
        </p:nvSpPr>
        <p:spPr>
          <a:xfrm>
            <a:off x="6427866" y="4252529"/>
            <a:ext cx="1895384" cy="852156"/>
          </a:xfrm>
          <a:prstGeom prst="rect">
            <a:avLst/>
          </a:prstGeom>
        </p:spPr>
        <p:txBody>
          <a:bodyPr vert="horz" wrap="square" lIns="0" tIns="112395" rIns="0" bIns="0" rtlCol="0" anchor="t">
            <a:spAutoFit/>
          </a:bodyPr>
          <a:lstStyle/>
          <a:p>
            <a:pPr marL="50800" algn="ctr">
              <a:spcBef>
                <a:spcPts val="885"/>
              </a:spcBef>
              <a:tabLst>
                <a:tab pos="278765" algn="l"/>
              </a:tabLst>
            </a:pPr>
            <a:r>
              <a:rPr lang="en-US" sz="2400" b="1" spc="-10">
                <a:solidFill>
                  <a:schemeClr val="bg1"/>
                </a:solidFill>
                <a:latin typeface="Calibri"/>
                <a:ea typeface="Calibri"/>
                <a:cs typeface="Calibri"/>
              </a:rPr>
              <a:t>Maintaining Boundaries</a:t>
            </a:r>
          </a:p>
        </p:txBody>
      </p:sp>
    </p:spTree>
    <p:extLst>
      <p:ext uri="{BB962C8B-B14F-4D97-AF65-F5344CB8AC3E}">
        <p14:creationId xmlns:p14="http://schemas.microsoft.com/office/powerpoint/2010/main" val="28459852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443EC-D48C-CBB9-B2C2-D90422D4A12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3F25FD3-EEBC-E9B0-E57D-A94548F6A365}"/>
              </a:ext>
            </a:extLst>
          </p:cNvPr>
          <p:cNvSpPr txBox="1">
            <a:spLocks noGrp="1"/>
          </p:cNvSpPr>
          <p:nvPr>
            <p:ph type="title"/>
          </p:nvPr>
        </p:nvSpPr>
        <p:spPr>
          <a:xfrm>
            <a:off x="1814062" y="-706715"/>
            <a:ext cx="9118293" cy="704680"/>
          </a:xfrm>
          <a:prstGeom prst="rect">
            <a:avLst/>
          </a:prstGeom>
        </p:spPr>
        <p:txBody>
          <a:bodyPr vert="horz" wrap="square" lIns="0" tIns="88265" rIns="0" bIns="0" rtlCol="0">
            <a:spAutoFit/>
          </a:bodyPr>
          <a:lstStyle/>
          <a:p>
            <a:pPr marL="1167130" marR="5080" indent="-1155065">
              <a:lnSpc>
                <a:spcPts val="4750"/>
              </a:lnSpc>
              <a:spcBef>
                <a:spcPts val="695"/>
              </a:spcBef>
            </a:pPr>
            <a:r>
              <a:rPr lang="en-US" spc="-10">
                <a:latin typeface="Impact"/>
              </a:rPr>
              <a:t>Easy Embedding</a:t>
            </a:r>
            <a:endParaRPr lang="en-US"/>
          </a:p>
        </p:txBody>
      </p:sp>
      <p:pic>
        <p:nvPicPr>
          <p:cNvPr id="5" name="Picture 4" descr="A Screenshot of the Start Here module for a course. This module includes the Syllabus, Course Schedule, About Your Instructor, and Student Resources.">
            <a:extLst>
              <a:ext uri="{FF2B5EF4-FFF2-40B4-BE49-F238E27FC236}">
                <a16:creationId xmlns:a16="http://schemas.microsoft.com/office/drawing/2014/main" id="{F38A9765-4409-42CD-DF58-0ED2DDF39091}"/>
              </a:ext>
            </a:extLst>
          </p:cNvPr>
          <p:cNvPicPr>
            <a:picLocks noChangeAspect="1"/>
          </p:cNvPicPr>
          <p:nvPr/>
        </p:nvPicPr>
        <p:blipFill>
          <a:blip r:embed="rId2"/>
          <a:stretch>
            <a:fillRect/>
          </a:stretch>
        </p:blipFill>
        <p:spPr>
          <a:xfrm>
            <a:off x="886828" y="788319"/>
            <a:ext cx="3600450" cy="46196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screenshot of the Message Automation that includes an example of a supportive message sent when a student performs poorly on an assessment.">
            <a:extLst>
              <a:ext uri="{FF2B5EF4-FFF2-40B4-BE49-F238E27FC236}">
                <a16:creationId xmlns:a16="http://schemas.microsoft.com/office/drawing/2014/main" id="{D1FBE103-0D9C-6D77-C2B9-44E757C6DF3B}"/>
              </a:ext>
            </a:extLst>
          </p:cNvPr>
          <p:cNvPicPr>
            <a:picLocks noChangeAspect="1"/>
          </p:cNvPicPr>
          <p:nvPr/>
        </p:nvPicPr>
        <p:blipFill>
          <a:blip r:embed="rId3"/>
          <a:stretch>
            <a:fillRect/>
          </a:stretch>
        </p:blipFill>
        <p:spPr>
          <a:xfrm>
            <a:off x="4848654" y="812903"/>
            <a:ext cx="6372099" cy="45694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59596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B72FE-2761-4358-32CF-A922FD5D1F6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8970EE6-03D5-DAC6-DD45-C65B45E6891F}"/>
              </a:ext>
            </a:extLst>
          </p:cNvPr>
          <p:cNvSpPr txBox="1">
            <a:spLocks noGrp="1"/>
          </p:cNvSpPr>
          <p:nvPr>
            <p:ph type="title"/>
          </p:nvPr>
        </p:nvSpPr>
        <p:spPr>
          <a:xfrm>
            <a:off x="1814062" y="-706715"/>
            <a:ext cx="9118293" cy="704680"/>
          </a:xfrm>
          <a:prstGeom prst="rect">
            <a:avLst/>
          </a:prstGeom>
        </p:spPr>
        <p:txBody>
          <a:bodyPr vert="horz" wrap="square" lIns="0" tIns="88265" rIns="0" bIns="0" rtlCol="0">
            <a:spAutoFit/>
          </a:bodyPr>
          <a:lstStyle/>
          <a:p>
            <a:pPr marL="1167130" marR="5080" indent="-1155065">
              <a:lnSpc>
                <a:spcPts val="4750"/>
              </a:lnSpc>
              <a:spcBef>
                <a:spcPts val="695"/>
              </a:spcBef>
            </a:pPr>
            <a:r>
              <a:rPr lang="en-US" spc="-10">
                <a:latin typeface="Impact"/>
              </a:rPr>
              <a:t>Other Methods</a:t>
            </a:r>
            <a:endParaRPr lang="en-US" spc="-10"/>
          </a:p>
        </p:txBody>
      </p:sp>
      <p:pic>
        <p:nvPicPr>
          <p:cNvPr id="3" name="Picture 2" descr="A sample of embedding direct links to support services in a Blackboard Assignment.">
            <a:extLst>
              <a:ext uri="{FF2B5EF4-FFF2-40B4-BE49-F238E27FC236}">
                <a16:creationId xmlns:a16="http://schemas.microsoft.com/office/drawing/2014/main" id="{D8661213-9DF1-DEAE-3E7D-AB3D18355AD5}"/>
              </a:ext>
            </a:extLst>
          </p:cNvPr>
          <p:cNvPicPr>
            <a:picLocks noChangeAspect="1"/>
          </p:cNvPicPr>
          <p:nvPr/>
        </p:nvPicPr>
        <p:blipFill>
          <a:blip r:embed="rId2"/>
          <a:stretch>
            <a:fillRect/>
          </a:stretch>
        </p:blipFill>
        <p:spPr>
          <a:xfrm>
            <a:off x="772778" y="842963"/>
            <a:ext cx="5172075" cy="51720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descr="Sample data from an Ascend survey offered through the Student Experience Project.">
            <a:extLst>
              <a:ext uri="{FF2B5EF4-FFF2-40B4-BE49-F238E27FC236}">
                <a16:creationId xmlns:a16="http://schemas.microsoft.com/office/drawing/2014/main" id="{73708A45-4E35-6316-BD8D-013D502643E8}"/>
              </a:ext>
            </a:extLst>
          </p:cNvPr>
          <p:cNvPicPr>
            <a:picLocks noChangeAspect="1"/>
          </p:cNvPicPr>
          <p:nvPr/>
        </p:nvPicPr>
        <p:blipFill>
          <a:blip r:embed="rId3"/>
          <a:stretch>
            <a:fillRect/>
          </a:stretch>
        </p:blipFill>
        <p:spPr>
          <a:xfrm>
            <a:off x="6483266" y="996867"/>
            <a:ext cx="4910389" cy="45835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354995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6054F-DCC0-8DB5-A8D3-385EC3DAC08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55BA813-3D18-33E0-5301-39072AB7545C}"/>
              </a:ext>
            </a:extLst>
          </p:cNvPr>
          <p:cNvSpPr txBox="1">
            <a:spLocks noGrp="1"/>
          </p:cNvSpPr>
          <p:nvPr>
            <p:ph type="title"/>
          </p:nvPr>
        </p:nvSpPr>
        <p:spPr>
          <a:xfrm>
            <a:off x="785096" y="740577"/>
            <a:ext cx="9118293" cy="704680"/>
          </a:xfrm>
          <a:prstGeom prst="rect">
            <a:avLst/>
          </a:prstGeom>
        </p:spPr>
        <p:txBody>
          <a:bodyPr vert="horz" wrap="square" lIns="0" tIns="88265" rIns="0" bIns="0" rtlCol="0">
            <a:spAutoFit/>
          </a:bodyPr>
          <a:lstStyle/>
          <a:p>
            <a:pPr marL="1167130" marR="5080" indent="-1155065">
              <a:lnSpc>
                <a:spcPts val="4750"/>
              </a:lnSpc>
              <a:spcBef>
                <a:spcPts val="695"/>
              </a:spcBef>
            </a:pPr>
            <a:r>
              <a:rPr lang="en-US" spc="-10">
                <a:latin typeface="Impact"/>
              </a:rPr>
              <a:t>Programs</a:t>
            </a:r>
            <a:endParaRPr lang="en-US" spc="-10"/>
          </a:p>
        </p:txBody>
      </p:sp>
      <p:sp>
        <p:nvSpPr>
          <p:cNvPr id="5" name="object 3">
            <a:extLst>
              <a:ext uri="{FF2B5EF4-FFF2-40B4-BE49-F238E27FC236}">
                <a16:creationId xmlns:a16="http://schemas.microsoft.com/office/drawing/2014/main" id="{C419BA8C-822D-5A3B-96E9-98D5F2ECF0DA}"/>
              </a:ext>
            </a:extLst>
          </p:cNvPr>
          <p:cNvSpPr txBox="1"/>
          <p:nvPr/>
        </p:nvSpPr>
        <p:spPr>
          <a:xfrm>
            <a:off x="780514" y="1443228"/>
            <a:ext cx="9839125" cy="3922228"/>
          </a:xfrm>
          <a:prstGeom prst="rect">
            <a:avLst/>
          </a:prstGeom>
        </p:spPr>
        <p:txBody>
          <a:bodyPr vert="horz" wrap="square" lIns="0" tIns="112395" rIns="0" bIns="0" rtlCol="0" anchor="t">
            <a:spAutoFit/>
          </a:bodyPr>
          <a:lstStyle/>
          <a:p>
            <a:pPr marL="336550" indent="-285750">
              <a:spcBef>
                <a:spcPts val="885"/>
              </a:spcBef>
              <a:buFont typeface="Calibri"/>
              <a:buChar char="-"/>
              <a:tabLst>
                <a:tab pos="278765" algn="l"/>
              </a:tabLst>
            </a:pPr>
            <a:r>
              <a:rPr lang="en-US" sz="2400" b="1">
                <a:latin typeface="Calibri"/>
                <a:ea typeface="Calibri"/>
                <a:cs typeface="Calibri"/>
              </a:rPr>
              <a:t>Student Experience Project</a:t>
            </a:r>
            <a:r>
              <a:rPr lang="en-US" sz="2400">
                <a:latin typeface="Calibri"/>
                <a:ea typeface="Calibri"/>
                <a:cs typeface="Calibri"/>
              </a:rPr>
              <a:t>: A national project focused on developing a supportive, growth mindset through discrete teaching practices.</a:t>
            </a:r>
            <a:br>
              <a:rPr lang="en-US" sz="2400">
                <a:latin typeface="Calibri"/>
                <a:ea typeface="Calibri"/>
                <a:cs typeface="Calibri"/>
              </a:rPr>
            </a:br>
            <a:endParaRPr lang="en-US" sz="2400">
              <a:latin typeface="Calibri"/>
              <a:ea typeface="Calibri"/>
              <a:cs typeface="Calibri"/>
            </a:endParaRPr>
          </a:p>
          <a:p>
            <a:pPr marL="336550" indent="-285750">
              <a:spcBef>
                <a:spcPts val="885"/>
              </a:spcBef>
              <a:buFont typeface="Calibri"/>
              <a:buChar char="-"/>
              <a:tabLst>
                <a:tab pos="278765" algn="l"/>
              </a:tabLst>
            </a:pPr>
            <a:r>
              <a:rPr lang="en-US" sz="2400" b="1">
                <a:latin typeface="Calibri"/>
                <a:ea typeface="Calibri"/>
                <a:cs typeface="Calibri"/>
              </a:rPr>
              <a:t>Carolina Experience Programming</a:t>
            </a:r>
            <a:r>
              <a:rPr lang="en-US" sz="2400">
                <a:latin typeface="Calibri"/>
                <a:ea typeface="Calibri"/>
                <a:cs typeface="Calibri"/>
              </a:rPr>
              <a:t>: The Carolina Experience office follows students throughout their program of study, including the transfer, sophomore, junior and senior year experience. The </a:t>
            </a:r>
            <a:r>
              <a:rPr lang="en-US" sz="2400" b="1">
                <a:latin typeface="Calibri"/>
                <a:ea typeface="Calibri"/>
                <a:cs typeface="Calibri"/>
              </a:rPr>
              <a:t>Mutual Expectations </a:t>
            </a:r>
            <a:r>
              <a:rPr lang="en-US" sz="2400">
                <a:latin typeface="Calibri"/>
                <a:ea typeface="Calibri"/>
                <a:cs typeface="Calibri"/>
              </a:rPr>
              <a:t>opportunities connect faculty and students through guided dialogue and discussion. Carolina Experience has collaborated with CTE on the </a:t>
            </a:r>
            <a:r>
              <a:rPr lang="en-US" sz="2400" b="1">
                <a:latin typeface="Calibri"/>
                <a:ea typeface="Calibri"/>
                <a:cs typeface="Calibri"/>
              </a:rPr>
              <a:t>Understanding USC Student Populations</a:t>
            </a:r>
            <a:r>
              <a:rPr lang="en-US" sz="2400">
                <a:latin typeface="Calibri"/>
                <a:ea typeface="Calibri"/>
                <a:cs typeface="Calibri"/>
              </a:rPr>
              <a:t> certificate to support faculty in holistically supporting students.</a:t>
            </a:r>
          </a:p>
        </p:txBody>
      </p:sp>
    </p:spTree>
    <p:extLst>
      <p:ext uri="{BB962C8B-B14F-4D97-AF65-F5344CB8AC3E}">
        <p14:creationId xmlns:p14="http://schemas.microsoft.com/office/powerpoint/2010/main" val="36845720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68292-7320-4211-17D2-B6369A8C3F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3D786A-B4B1-9DB6-16C0-33E5E61C6752}"/>
              </a:ext>
            </a:extLst>
          </p:cNvPr>
          <p:cNvSpPr>
            <a:spLocks noGrp="1"/>
          </p:cNvSpPr>
          <p:nvPr>
            <p:ph type="title"/>
          </p:nvPr>
        </p:nvSpPr>
        <p:spPr>
          <a:xfrm>
            <a:off x="783616" y="1594841"/>
            <a:ext cx="10882745" cy="1598632"/>
          </a:xfrm>
        </p:spPr>
        <p:txBody>
          <a:bodyPr>
            <a:normAutofit/>
          </a:bodyPr>
          <a:lstStyle/>
          <a:p>
            <a:pPr algn="ctr"/>
            <a:r>
              <a:rPr lang="en-US" sz="9600">
                <a:latin typeface="Impact"/>
              </a:rPr>
              <a:t>Thank you!</a:t>
            </a:r>
            <a:endParaRPr lang="en-US" sz="9600"/>
          </a:p>
        </p:txBody>
      </p:sp>
      <p:sp>
        <p:nvSpPr>
          <p:cNvPr id="3" name="Content Placeholder 2">
            <a:extLst>
              <a:ext uri="{FF2B5EF4-FFF2-40B4-BE49-F238E27FC236}">
                <a16:creationId xmlns:a16="http://schemas.microsoft.com/office/drawing/2014/main" id="{FB370AC9-F9A1-A179-7B58-547E2C74EE02}"/>
              </a:ext>
            </a:extLst>
          </p:cNvPr>
          <p:cNvSpPr>
            <a:spLocks noGrp="1"/>
          </p:cNvSpPr>
          <p:nvPr>
            <p:ph idx="1"/>
          </p:nvPr>
        </p:nvSpPr>
        <p:spPr>
          <a:xfrm>
            <a:off x="838200" y="3429000"/>
            <a:ext cx="10773578" cy="6183637"/>
          </a:xfrm>
        </p:spPr>
        <p:txBody>
          <a:bodyPr>
            <a:normAutofit/>
          </a:bodyPr>
          <a:lstStyle/>
          <a:p>
            <a:pPr marL="0" indent="0" algn="ctr">
              <a:buNone/>
            </a:pPr>
            <a:r>
              <a:rPr lang="en-US" sz="3200" dirty="0">
                <a:solidFill>
                  <a:schemeClr val="bg2">
                    <a:lumMod val="50000"/>
                  </a:schemeClr>
                </a:solidFill>
                <a:latin typeface="+mj-lt"/>
              </a:rPr>
              <a:t>New Faculty Orientation</a:t>
            </a:r>
          </a:p>
          <a:p>
            <a:pPr marL="0" indent="0" algn="ctr">
              <a:buNone/>
            </a:pPr>
            <a:r>
              <a:rPr lang="en-US" sz="3200" dirty="0">
                <a:solidFill>
                  <a:schemeClr val="bg2">
                    <a:lumMod val="50000"/>
                  </a:schemeClr>
                </a:solidFill>
                <a:latin typeface="+mj-lt"/>
              </a:rPr>
              <a:t>August 28, 2026</a:t>
            </a:r>
          </a:p>
          <a:p>
            <a:pPr marL="0" indent="0">
              <a:buNone/>
            </a:pPr>
            <a:endParaRPr lang="en-US" dirty="0"/>
          </a:p>
        </p:txBody>
      </p:sp>
    </p:spTree>
    <p:extLst>
      <p:ext uri="{BB962C8B-B14F-4D97-AF65-F5344CB8AC3E}">
        <p14:creationId xmlns:p14="http://schemas.microsoft.com/office/powerpoint/2010/main" val="3704047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E249E-E85E-ACDC-611B-4817D53D754E}"/>
              </a:ext>
            </a:extLst>
          </p:cNvPr>
          <p:cNvSpPr>
            <a:spLocks noGrp="1"/>
          </p:cNvSpPr>
          <p:nvPr>
            <p:ph type="title"/>
          </p:nvPr>
        </p:nvSpPr>
        <p:spPr>
          <a:xfrm>
            <a:off x="915318" y="662580"/>
            <a:ext cx="10515600" cy="1325563"/>
          </a:xfrm>
        </p:spPr>
        <p:txBody>
          <a:bodyPr/>
          <a:lstStyle/>
          <a:p>
            <a:r>
              <a:rPr lang="en-US"/>
              <a:t>What role does faculty play </a:t>
            </a:r>
            <a:br>
              <a:rPr lang="en-US">
                <a:solidFill>
                  <a:schemeClr val="tx1">
                    <a:lumMod val="50000"/>
                    <a:lumOff val="50000"/>
                  </a:schemeClr>
                </a:solidFill>
              </a:rPr>
            </a:br>
            <a:r>
              <a:rPr lang="en-US">
                <a:solidFill>
                  <a:schemeClr val="tx1">
                    <a:lumMod val="50000"/>
                    <a:lumOff val="50000"/>
                  </a:schemeClr>
                </a:solidFill>
              </a:rPr>
              <a:t>in student success?</a:t>
            </a:r>
          </a:p>
        </p:txBody>
      </p:sp>
      <p:pic>
        <p:nvPicPr>
          <p:cNvPr id="5" name="Picture 4" descr="A horizontal Likert scale survey chart displays five statements about student responsibility, teacher roles, and campus support for academic and personal wellbeing. The scale ranges from Strongly disagree to Strongly agree; with statements aligned vertically and no data points or responses shown. Statements are: Students are responsible for their academic success.; Teachers share responsibility for student success in the classroom.; Teachers should consider students' wellbeing beyond the classroom.; I know where on campus to send students for academic support.; I know where to suggest students go for personal wellbeing.">
            <a:extLst>
              <a:ext uri="{FF2B5EF4-FFF2-40B4-BE49-F238E27FC236}">
                <a16:creationId xmlns:a16="http://schemas.microsoft.com/office/drawing/2014/main" id="{15BBFD3D-911A-5093-D0F5-9EB578C8409B}"/>
              </a:ext>
            </a:extLst>
          </p:cNvPr>
          <p:cNvPicPr>
            <a:picLocks noChangeAspect="1"/>
          </p:cNvPicPr>
          <p:nvPr/>
        </p:nvPicPr>
        <p:blipFill>
          <a:blip r:embed="rId2">
            <a:extLst>
              <a:ext uri="{28A0092B-C50C-407E-A947-70E740481C1C}">
                <a14:useLocalDpi xmlns:a14="http://schemas.microsoft.com/office/drawing/2010/main" val="0"/>
              </a:ext>
            </a:extLst>
          </a:blip>
          <a:srcRect l="2882" t="5083" r="7438" b="20440"/>
          <a:stretch>
            <a:fillRect/>
          </a:stretch>
        </p:blipFill>
        <p:spPr>
          <a:xfrm>
            <a:off x="915318" y="2236424"/>
            <a:ext cx="10145617" cy="3492347"/>
          </a:xfrm>
          <a:prstGeom prst="rect">
            <a:avLst/>
          </a:prstGeom>
        </p:spPr>
      </p:pic>
      <p:sp>
        <p:nvSpPr>
          <p:cNvPr id="6" name="Rectangle 5">
            <a:extLst>
              <a:ext uri="{FF2B5EF4-FFF2-40B4-BE49-F238E27FC236}">
                <a16:creationId xmlns:a16="http://schemas.microsoft.com/office/drawing/2014/main" id="{568ACD43-A1CC-11FD-9F86-48E92A34239A}"/>
              </a:ext>
            </a:extLst>
          </p:cNvPr>
          <p:cNvSpPr/>
          <p:nvPr/>
        </p:nvSpPr>
        <p:spPr>
          <a:xfrm>
            <a:off x="8950036" y="2729345"/>
            <a:ext cx="2480882" cy="241069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t>QR CODE FOR MENTIMETER</a:t>
            </a:r>
          </a:p>
        </p:txBody>
      </p:sp>
      <p:pic>
        <p:nvPicPr>
          <p:cNvPr id="3" name="Picture 2">
            <a:extLst>
              <a:ext uri="{FF2B5EF4-FFF2-40B4-BE49-F238E27FC236}">
                <a16:creationId xmlns:a16="http://schemas.microsoft.com/office/drawing/2014/main" id="{3B95CD5B-1B1F-BB6E-A001-30DB3E4A1A7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121588" y="2832847"/>
            <a:ext cx="2169460" cy="2187389"/>
          </a:xfrm>
          <a:prstGeom prst="rect">
            <a:avLst/>
          </a:prstGeom>
        </p:spPr>
      </p:pic>
    </p:spTree>
    <p:extLst>
      <p:ext uri="{BB962C8B-B14F-4D97-AF65-F5344CB8AC3E}">
        <p14:creationId xmlns:p14="http://schemas.microsoft.com/office/powerpoint/2010/main" val="3133570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AB30E-E1E0-5756-46E1-29BF00B73EAE}"/>
              </a:ext>
            </a:extLst>
          </p:cNvPr>
          <p:cNvSpPr>
            <a:spLocks noGrp="1"/>
          </p:cNvSpPr>
          <p:nvPr>
            <p:ph type="title"/>
          </p:nvPr>
        </p:nvSpPr>
        <p:spPr/>
        <p:txBody>
          <a:bodyPr/>
          <a:lstStyle/>
          <a:p>
            <a:r>
              <a:rPr lang="en-US"/>
              <a:t>Academic Success</a:t>
            </a:r>
          </a:p>
        </p:txBody>
      </p:sp>
      <p:pic>
        <p:nvPicPr>
          <p:cNvPr id="7" name="Picture 6" descr="Logo for the Student Success Center">
            <a:extLst>
              <a:ext uri="{FF2B5EF4-FFF2-40B4-BE49-F238E27FC236}">
                <a16:creationId xmlns:a16="http://schemas.microsoft.com/office/drawing/2014/main" id="{B229E23D-5C13-ABD6-FF74-D025BFD42F29}"/>
              </a:ext>
            </a:extLst>
          </p:cNvPr>
          <p:cNvPicPr>
            <a:picLocks noChangeAspect="1"/>
          </p:cNvPicPr>
          <p:nvPr/>
        </p:nvPicPr>
        <p:blipFill>
          <a:blip r:embed="rId2"/>
          <a:stretch>
            <a:fillRect/>
          </a:stretch>
        </p:blipFill>
        <p:spPr>
          <a:xfrm>
            <a:off x="1082678" y="1690688"/>
            <a:ext cx="2593686" cy="2593686"/>
          </a:xfrm>
          <a:prstGeom prst="rect">
            <a:avLst/>
          </a:prstGeom>
        </p:spPr>
      </p:pic>
      <p:sp>
        <p:nvSpPr>
          <p:cNvPr id="9" name="TextBox 8">
            <a:extLst>
              <a:ext uri="{FF2B5EF4-FFF2-40B4-BE49-F238E27FC236}">
                <a16:creationId xmlns:a16="http://schemas.microsoft.com/office/drawing/2014/main" id="{D5242488-E037-B24F-1335-D57DD22D2767}"/>
              </a:ext>
            </a:extLst>
          </p:cNvPr>
          <p:cNvSpPr txBox="1"/>
          <p:nvPr/>
        </p:nvSpPr>
        <p:spPr>
          <a:xfrm>
            <a:off x="329048" y="4582648"/>
            <a:ext cx="4100945" cy="954107"/>
          </a:xfrm>
          <a:prstGeom prst="rect">
            <a:avLst/>
          </a:prstGeom>
          <a:noFill/>
        </p:spPr>
        <p:txBody>
          <a:bodyPr wrap="square">
            <a:spAutoFit/>
          </a:bodyPr>
          <a:lstStyle/>
          <a:p>
            <a:pPr algn="ctr"/>
            <a:r>
              <a:rPr lang="en-US" sz="2800">
                <a:hlinkClick r:id="rId3"/>
              </a:rPr>
              <a:t>Student Success</a:t>
            </a:r>
          </a:p>
          <a:p>
            <a:pPr algn="ctr"/>
            <a:r>
              <a:rPr lang="en-US" sz="2800">
                <a:hlinkClick r:id="rId3"/>
              </a:rPr>
              <a:t>Center</a:t>
            </a:r>
            <a:endParaRPr lang="en-US" sz="2800"/>
          </a:p>
        </p:txBody>
      </p:sp>
      <p:pic>
        <p:nvPicPr>
          <p:cNvPr id="4" name="Picture 3" descr="image of career coach working with student with the title Career Coaching">
            <a:extLst>
              <a:ext uri="{FF2B5EF4-FFF2-40B4-BE49-F238E27FC236}">
                <a16:creationId xmlns:a16="http://schemas.microsoft.com/office/drawing/2014/main" id="{9BC60A4B-1898-AAB3-F630-515220407D4B}"/>
              </a:ext>
            </a:extLst>
          </p:cNvPr>
          <p:cNvPicPr>
            <a:picLocks noChangeAspect="1"/>
          </p:cNvPicPr>
          <p:nvPr/>
        </p:nvPicPr>
        <p:blipFill>
          <a:blip r:embed="rId4"/>
          <a:stretch>
            <a:fillRect/>
          </a:stretch>
        </p:blipFill>
        <p:spPr>
          <a:xfrm>
            <a:off x="4799157" y="1690688"/>
            <a:ext cx="2593686" cy="2593686"/>
          </a:xfrm>
          <a:prstGeom prst="rect">
            <a:avLst/>
          </a:prstGeom>
        </p:spPr>
      </p:pic>
      <p:sp>
        <p:nvSpPr>
          <p:cNvPr id="6" name="TextBox 5">
            <a:extLst>
              <a:ext uri="{FF2B5EF4-FFF2-40B4-BE49-F238E27FC236}">
                <a16:creationId xmlns:a16="http://schemas.microsoft.com/office/drawing/2014/main" id="{6A6BCBD5-344A-7E82-538C-D1E1AED2DB47}"/>
              </a:ext>
            </a:extLst>
          </p:cNvPr>
          <p:cNvSpPr txBox="1"/>
          <p:nvPr/>
        </p:nvSpPr>
        <p:spPr>
          <a:xfrm>
            <a:off x="4776349" y="4588632"/>
            <a:ext cx="2881745" cy="523220"/>
          </a:xfrm>
          <a:prstGeom prst="rect">
            <a:avLst/>
          </a:prstGeom>
          <a:noFill/>
        </p:spPr>
        <p:txBody>
          <a:bodyPr wrap="square">
            <a:spAutoFit/>
          </a:bodyPr>
          <a:lstStyle/>
          <a:p>
            <a:r>
              <a:rPr lang="en-US" sz="2800">
                <a:hlinkClick r:id="rId5"/>
              </a:rPr>
              <a:t>Career Center</a:t>
            </a:r>
            <a:endParaRPr lang="en-US" sz="2800"/>
          </a:p>
        </p:txBody>
      </p:sp>
      <p:pic>
        <p:nvPicPr>
          <p:cNvPr id="10" name="Picture 9" descr="University of South Carolina Student Affairs and Academic Support">
            <a:extLst>
              <a:ext uri="{FF2B5EF4-FFF2-40B4-BE49-F238E27FC236}">
                <a16:creationId xmlns:a16="http://schemas.microsoft.com/office/drawing/2014/main" id="{D4788B76-F925-D007-A247-107A0BE6D6BC}"/>
              </a:ext>
            </a:extLst>
          </p:cNvPr>
          <p:cNvPicPr>
            <a:picLocks noChangeAspect="1"/>
          </p:cNvPicPr>
          <p:nvPr/>
        </p:nvPicPr>
        <p:blipFill>
          <a:blip r:embed="rId6"/>
          <a:stretch>
            <a:fillRect/>
          </a:stretch>
        </p:blipFill>
        <p:spPr>
          <a:xfrm>
            <a:off x="8307816" y="1690689"/>
            <a:ext cx="2593685" cy="2593685"/>
          </a:xfrm>
          <a:prstGeom prst="rect">
            <a:avLst/>
          </a:prstGeom>
        </p:spPr>
      </p:pic>
      <p:sp>
        <p:nvSpPr>
          <p:cNvPr id="3" name="Content Placeholder 2">
            <a:extLst>
              <a:ext uri="{FF2B5EF4-FFF2-40B4-BE49-F238E27FC236}">
                <a16:creationId xmlns:a16="http://schemas.microsoft.com/office/drawing/2014/main" id="{52EB2CBF-B0DF-4BE1-93D7-A52A68C6FA9D}"/>
              </a:ext>
            </a:extLst>
          </p:cNvPr>
          <p:cNvSpPr>
            <a:spLocks noGrp="1"/>
          </p:cNvSpPr>
          <p:nvPr>
            <p:ph idx="1"/>
          </p:nvPr>
        </p:nvSpPr>
        <p:spPr>
          <a:xfrm>
            <a:off x="7658094" y="4582648"/>
            <a:ext cx="3893128" cy="1087988"/>
          </a:xfrm>
        </p:spPr>
        <p:txBody>
          <a:bodyPr>
            <a:normAutofit/>
          </a:bodyPr>
          <a:lstStyle/>
          <a:p>
            <a:pPr marL="0" indent="0" algn="ctr">
              <a:buNone/>
            </a:pPr>
            <a:r>
              <a:rPr lang="en-US">
                <a:hlinkClick r:id="rId7"/>
              </a:rPr>
              <a:t>Student Affairs &amp; </a:t>
            </a:r>
          </a:p>
          <a:p>
            <a:pPr marL="0" indent="0" algn="ctr">
              <a:buNone/>
            </a:pPr>
            <a:r>
              <a:rPr lang="en-US">
                <a:hlinkClick r:id="rId7"/>
              </a:rPr>
              <a:t>Academic Support</a:t>
            </a:r>
            <a:endParaRPr lang="en-US"/>
          </a:p>
        </p:txBody>
      </p:sp>
    </p:spTree>
    <p:extLst>
      <p:ext uri="{BB962C8B-B14F-4D97-AF65-F5344CB8AC3E}">
        <p14:creationId xmlns:p14="http://schemas.microsoft.com/office/powerpoint/2010/main" val="675710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179B3-B194-136C-7D79-F22F28E34EB3}"/>
              </a:ext>
            </a:extLst>
          </p:cNvPr>
          <p:cNvSpPr>
            <a:spLocks noGrp="1"/>
          </p:cNvSpPr>
          <p:nvPr>
            <p:ph type="title"/>
          </p:nvPr>
        </p:nvSpPr>
        <p:spPr/>
        <p:txBody>
          <a:bodyPr/>
          <a:lstStyle/>
          <a:p>
            <a:r>
              <a:rPr lang="en-US"/>
              <a:t>A FIRST TIME FOR EVERYONE</a:t>
            </a:r>
          </a:p>
        </p:txBody>
      </p:sp>
      <p:pic>
        <p:nvPicPr>
          <p:cNvPr id="10" name="Picture 9" descr="Image detailing National Recognition from US News &amp; Work Report Rankings: Number 1 public university for our first-year experience/ University 101 course.">
            <a:extLst>
              <a:ext uri="{FF2B5EF4-FFF2-40B4-BE49-F238E27FC236}">
                <a16:creationId xmlns:a16="http://schemas.microsoft.com/office/drawing/2014/main" id="{F6609C12-3D87-C8D0-9B74-2B0E7DAE64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947" y="1815520"/>
            <a:ext cx="2566012" cy="2603747"/>
          </a:xfrm>
          <a:prstGeom prst="rect">
            <a:avLst/>
          </a:prstGeom>
        </p:spPr>
      </p:pic>
      <p:pic>
        <p:nvPicPr>
          <p:cNvPr id="15" name="Picture 14" descr="A circular badge graphic featuring text that reads Nation's Best First-Year Experience in bold red letters, with U.S. News and Public Universities in smaller black text around the edges. ">
            <a:extLst>
              <a:ext uri="{FF2B5EF4-FFF2-40B4-BE49-F238E27FC236}">
                <a16:creationId xmlns:a16="http://schemas.microsoft.com/office/drawing/2014/main" id="{0B484056-3EFB-8309-D518-922B0C074CDA}"/>
              </a:ext>
            </a:extLst>
          </p:cNvPr>
          <p:cNvPicPr>
            <a:picLocks noChangeAspect="1"/>
          </p:cNvPicPr>
          <p:nvPr/>
        </p:nvPicPr>
        <p:blipFill>
          <a:blip r:embed="rId3"/>
          <a:stretch>
            <a:fillRect/>
          </a:stretch>
        </p:blipFill>
        <p:spPr>
          <a:xfrm>
            <a:off x="2834676" y="1811891"/>
            <a:ext cx="1435100" cy="1409700"/>
          </a:xfrm>
          <a:prstGeom prst="rect">
            <a:avLst/>
          </a:prstGeom>
        </p:spPr>
      </p:pic>
      <p:sp>
        <p:nvSpPr>
          <p:cNvPr id="12" name="TextBox 11">
            <a:extLst>
              <a:ext uri="{FF2B5EF4-FFF2-40B4-BE49-F238E27FC236}">
                <a16:creationId xmlns:a16="http://schemas.microsoft.com/office/drawing/2014/main" id="{0C7EDF5F-B3CE-C471-713D-116B88CA1B26}"/>
              </a:ext>
            </a:extLst>
          </p:cNvPr>
          <p:cNvSpPr txBox="1"/>
          <p:nvPr/>
        </p:nvSpPr>
        <p:spPr>
          <a:xfrm>
            <a:off x="838200" y="4573504"/>
            <a:ext cx="2712904" cy="461665"/>
          </a:xfrm>
          <a:prstGeom prst="rect">
            <a:avLst/>
          </a:prstGeom>
          <a:noFill/>
        </p:spPr>
        <p:txBody>
          <a:bodyPr wrap="square">
            <a:spAutoFit/>
          </a:bodyPr>
          <a:lstStyle/>
          <a:p>
            <a:r>
              <a:rPr lang="en-US" sz="2400">
                <a:hlinkClick r:id="rId4"/>
              </a:rPr>
              <a:t>University 101</a:t>
            </a:r>
            <a:endParaRPr lang="en-US" sz="2400"/>
          </a:p>
        </p:txBody>
      </p:sp>
      <p:pic>
        <p:nvPicPr>
          <p:cNvPr id="4" name="Picture 3" descr="white round lapel button (pin) with the First-Generation Center logo.">
            <a:extLst>
              <a:ext uri="{FF2B5EF4-FFF2-40B4-BE49-F238E27FC236}">
                <a16:creationId xmlns:a16="http://schemas.microsoft.com/office/drawing/2014/main" id="{B4E218DD-B83E-6F63-C0C9-A1EF68FCA3CC}"/>
              </a:ext>
            </a:extLst>
          </p:cNvPr>
          <p:cNvPicPr>
            <a:picLocks noChangeAspect="1"/>
          </p:cNvPicPr>
          <p:nvPr/>
        </p:nvPicPr>
        <p:blipFill>
          <a:blip r:embed="rId5"/>
          <a:srcRect l="3651" t="1064" b="6782"/>
          <a:stretch>
            <a:fillRect/>
          </a:stretch>
        </p:blipFill>
        <p:spPr>
          <a:xfrm>
            <a:off x="4467195" y="1815520"/>
            <a:ext cx="2776250" cy="2655366"/>
          </a:xfrm>
          <a:prstGeom prst="rect">
            <a:avLst/>
          </a:prstGeom>
        </p:spPr>
      </p:pic>
      <p:sp>
        <p:nvSpPr>
          <p:cNvPr id="6" name="TextBox 5">
            <a:extLst>
              <a:ext uri="{FF2B5EF4-FFF2-40B4-BE49-F238E27FC236}">
                <a16:creationId xmlns:a16="http://schemas.microsoft.com/office/drawing/2014/main" id="{E6FB8A8C-BEA3-9C71-CE00-EECC84CBB662}"/>
              </a:ext>
            </a:extLst>
          </p:cNvPr>
          <p:cNvSpPr txBox="1"/>
          <p:nvPr/>
        </p:nvSpPr>
        <p:spPr>
          <a:xfrm>
            <a:off x="4547986" y="4573504"/>
            <a:ext cx="2961993" cy="830997"/>
          </a:xfrm>
          <a:prstGeom prst="rect">
            <a:avLst/>
          </a:prstGeom>
          <a:noFill/>
        </p:spPr>
        <p:txBody>
          <a:bodyPr wrap="square">
            <a:spAutoFit/>
          </a:bodyPr>
          <a:lstStyle/>
          <a:p>
            <a:pPr algn="ctr"/>
            <a:r>
              <a:rPr lang="en-US" sz="2400">
                <a:hlinkClick r:id="rId6"/>
              </a:rPr>
              <a:t>First-Generation</a:t>
            </a:r>
            <a:br>
              <a:rPr lang="en-US" sz="2400">
                <a:hlinkClick r:id="rId6"/>
              </a:rPr>
            </a:br>
            <a:r>
              <a:rPr lang="en-US" sz="2400">
                <a:hlinkClick r:id="rId6"/>
              </a:rPr>
              <a:t>Center</a:t>
            </a:r>
            <a:endParaRPr lang="en-US" sz="2400"/>
          </a:p>
        </p:txBody>
      </p:sp>
      <p:pic>
        <p:nvPicPr>
          <p:cNvPr id="22" name="Picture 21" descr="Logo for the International Student &amp; Scholar Support program">
            <a:extLst>
              <a:ext uri="{FF2B5EF4-FFF2-40B4-BE49-F238E27FC236}">
                <a16:creationId xmlns:a16="http://schemas.microsoft.com/office/drawing/2014/main" id="{DC348C2A-BBF1-14CE-7700-14EA6D8DA0B3}"/>
              </a:ext>
            </a:extLst>
          </p:cNvPr>
          <p:cNvPicPr>
            <a:picLocks noChangeAspect="1"/>
          </p:cNvPicPr>
          <p:nvPr/>
        </p:nvPicPr>
        <p:blipFill>
          <a:blip r:embed="rId7"/>
          <a:stretch>
            <a:fillRect/>
          </a:stretch>
        </p:blipFill>
        <p:spPr>
          <a:xfrm>
            <a:off x="8574412" y="2047024"/>
            <a:ext cx="2192357" cy="2192357"/>
          </a:xfrm>
          <a:prstGeom prst="rect">
            <a:avLst/>
          </a:prstGeom>
        </p:spPr>
      </p:pic>
      <p:sp>
        <p:nvSpPr>
          <p:cNvPr id="25" name="TextBox 24">
            <a:extLst>
              <a:ext uri="{FF2B5EF4-FFF2-40B4-BE49-F238E27FC236}">
                <a16:creationId xmlns:a16="http://schemas.microsoft.com/office/drawing/2014/main" id="{ED83A2FD-09A4-495C-925D-AB6FFC0BB644}"/>
              </a:ext>
            </a:extLst>
          </p:cNvPr>
          <p:cNvSpPr txBox="1"/>
          <p:nvPr/>
        </p:nvSpPr>
        <p:spPr>
          <a:xfrm>
            <a:off x="8321118" y="4419267"/>
            <a:ext cx="2961993" cy="1200329"/>
          </a:xfrm>
          <a:prstGeom prst="rect">
            <a:avLst/>
          </a:prstGeom>
          <a:noFill/>
        </p:spPr>
        <p:txBody>
          <a:bodyPr wrap="square">
            <a:spAutoFit/>
          </a:bodyPr>
          <a:lstStyle/>
          <a:p>
            <a:pPr algn="ctr"/>
            <a:r>
              <a:rPr lang="en-US" sz="2400">
                <a:hlinkClick r:id="rId8"/>
              </a:rPr>
              <a:t>International Student &amp; Scholar Support</a:t>
            </a:r>
            <a:endParaRPr lang="en-US" sz="2400"/>
          </a:p>
        </p:txBody>
      </p:sp>
    </p:spTree>
    <p:extLst>
      <p:ext uri="{BB962C8B-B14F-4D97-AF65-F5344CB8AC3E}">
        <p14:creationId xmlns:p14="http://schemas.microsoft.com/office/powerpoint/2010/main" val="3760508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04798-C3F4-A5A5-18D6-8B8BFCFFD758}"/>
              </a:ext>
            </a:extLst>
          </p:cNvPr>
          <p:cNvSpPr>
            <a:spLocks noGrp="1"/>
          </p:cNvSpPr>
          <p:nvPr>
            <p:ph type="title"/>
          </p:nvPr>
        </p:nvSpPr>
        <p:spPr>
          <a:xfrm>
            <a:off x="838200" y="893935"/>
            <a:ext cx="10515600" cy="1325563"/>
          </a:xfrm>
        </p:spPr>
        <p:txBody>
          <a:bodyPr>
            <a:normAutofit fontScale="90000"/>
          </a:bodyPr>
          <a:lstStyle/>
          <a:p>
            <a:pPr algn="ctr"/>
            <a:r>
              <a:rPr lang="en-US" sz="4900"/>
              <a:t>Support for</a:t>
            </a:r>
            <a:br>
              <a:rPr lang="en-US" sz="4900"/>
            </a:br>
            <a:r>
              <a:rPr lang="en-US" sz="4900"/>
              <a:t>Students in transition</a:t>
            </a:r>
            <a:br>
              <a:rPr lang="en-US"/>
            </a:br>
            <a:endParaRPr lang="en-US"/>
          </a:p>
        </p:txBody>
      </p:sp>
      <p:pic>
        <p:nvPicPr>
          <p:cNvPr id="7" name="Picture 6" descr="Triangular logo for the National Resource Center and for the FYE &amp; Students in Transition program">
            <a:extLst>
              <a:ext uri="{FF2B5EF4-FFF2-40B4-BE49-F238E27FC236}">
                <a16:creationId xmlns:a16="http://schemas.microsoft.com/office/drawing/2014/main" id="{5C28C237-3311-21FF-84C8-194CA5E020E2}"/>
              </a:ext>
            </a:extLst>
          </p:cNvPr>
          <p:cNvPicPr>
            <a:picLocks noChangeAspect="1"/>
          </p:cNvPicPr>
          <p:nvPr/>
        </p:nvPicPr>
        <p:blipFill>
          <a:blip r:embed="rId2"/>
          <a:stretch>
            <a:fillRect/>
          </a:stretch>
        </p:blipFill>
        <p:spPr>
          <a:xfrm>
            <a:off x="1337554" y="2143637"/>
            <a:ext cx="2171700" cy="2171700"/>
          </a:xfrm>
          <a:prstGeom prst="rect">
            <a:avLst/>
          </a:prstGeom>
        </p:spPr>
      </p:pic>
      <p:sp>
        <p:nvSpPr>
          <p:cNvPr id="8" name="TextBox 7">
            <a:extLst>
              <a:ext uri="{FF2B5EF4-FFF2-40B4-BE49-F238E27FC236}">
                <a16:creationId xmlns:a16="http://schemas.microsoft.com/office/drawing/2014/main" id="{A739DD8F-9C2B-FBED-47AF-B9A330C07CD3}"/>
              </a:ext>
            </a:extLst>
          </p:cNvPr>
          <p:cNvSpPr txBox="1"/>
          <p:nvPr/>
        </p:nvSpPr>
        <p:spPr>
          <a:xfrm>
            <a:off x="324079" y="4315337"/>
            <a:ext cx="4198650" cy="646331"/>
          </a:xfrm>
          <a:prstGeom prst="rect">
            <a:avLst/>
          </a:prstGeom>
          <a:noFill/>
        </p:spPr>
        <p:txBody>
          <a:bodyPr wrap="none" rtlCol="0">
            <a:spAutoFit/>
          </a:bodyPr>
          <a:lstStyle/>
          <a:p>
            <a:pPr algn="ctr"/>
            <a:r>
              <a:rPr lang="en-US" b="1"/>
              <a:t>The National Resource Center </a:t>
            </a:r>
          </a:p>
          <a:p>
            <a:pPr algn="ctr"/>
            <a:r>
              <a:rPr lang="en-US" b="1"/>
              <a:t>for the FYE &amp; Students in Transition </a:t>
            </a:r>
          </a:p>
        </p:txBody>
      </p:sp>
      <p:sp>
        <p:nvSpPr>
          <p:cNvPr id="4" name="Content Placeholder 3">
            <a:extLst>
              <a:ext uri="{FF2B5EF4-FFF2-40B4-BE49-F238E27FC236}">
                <a16:creationId xmlns:a16="http://schemas.microsoft.com/office/drawing/2014/main" id="{67761DCE-0C3D-DA05-2162-C59E26856F79}"/>
              </a:ext>
            </a:extLst>
          </p:cNvPr>
          <p:cNvSpPr txBox="1">
            <a:spLocks noGrp="1"/>
          </p:cNvSpPr>
          <p:nvPr>
            <p:ph idx="1"/>
          </p:nvPr>
        </p:nvSpPr>
        <p:spPr>
          <a:xfrm>
            <a:off x="4443471" y="2694381"/>
            <a:ext cx="7336315" cy="2267287"/>
          </a:xfrm>
          <a:prstGeom prst="rect">
            <a:avLst/>
          </a:prstGeom>
          <a:noFill/>
        </p:spPr>
        <p:txBody>
          <a:bodyPr wrap="square">
            <a:spAutoFit/>
          </a:bodyPr>
          <a:lstStyle/>
          <a:p>
            <a:pPr marL="342900" marR="0" lvl="0" indent="-342900" algn="l">
              <a:buFont typeface="Arial" panose="020B0604020202020204" pitchFamily="34" charset="0"/>
              <a:buChar char="•"/>
            </a:pPr>
            <a:r>
              <a:rPr lang="en-US" sz="2400" b="0" i="0">
                <a:solidFill>
                  <a:srgbClr val="000000"/>
                </a:solidFill>
                <a:effectLst/>
                <a:latin typeface="Berlingske Sans"/>
              </a:rPr>
              <a:t>Shifts in academic direction (e.g., major changes)</a:t>
            </a:r>
          </a:p>
          <a:p>
            <a:pPr marL="342900" marR="0" lvl="0" indent="-342900" algn="l">
              <a:buFont typeface="Arial" panose="020B0604020202020204" pitchFamily="34" charset="0"/>
              <a:buChar char="•"/>
            </a:pPr>
            <a:r>
              <a:rPr lang="en-US" sz="2400" b="0" i="0">
                <a:solidFill>
                  <a:srgbClr val="000000"/>
                </a:solidFill>
                <a:effectLst/>
                <a:latin typeface="Berlingske Sans"/>
              </a:rPr>
              <a:t>Institutional movement (e.g., transfer pathways)</a:t>
            </a:r>
          </a:p>
          <a:p>
            <a:pPr marL="342900" marR="0" lvl="0" indent="-342900" algn="l">
              <a:buFont typeface="Arial" panose="020B0604020202020204" pitchFamily="34" charset="0"/>
              <a:buChar char="•"/>
            </a:pPr>
            <a:r>
              <a:rPr lang="en-US" sz="2400" b="0" i="0">
                <a:solidFill>
                  <a:srgbClr val="000000"/>
                </a:solidFill>
                <a:effectLst/>
                <a:latin typeface="Berlingske Sans"/>
              </a:rPr>
              <a:t>Advancement to graduate or professional education</a:t>
            </a:r>
          </a:p>
          <a:p>
            <a:pPr marL="342900" marR="0" lvl="0" indent="-342900" algn="l">
              <a:buFont typeface="Arial" panose="020B0604020202020204" pitchFamily="34" charset="0"/>
              <a:buChar char="•"/>
            </a:pPr>
            <a:r>
              <a:rPr lang="en-US" sz="2400" b="0" i="0">
                <a:solidFill>
                  <a:srgbClr val="000000"/>
                </a:solidFill>
                <a:effectLst/>
                <a:latin typeface="Berlingske Sans"/>
              </a:rPr>
              <a:t>Preparation for and transition into the workforce</a:t>
            </a:r>
          </a:p>
          <a:p>
            <a:pPr marL="342900" marR="0" lvl="0" indent="-342900" algn="l">
              <a:buFont typeface="Arial" panose="020B0604020202020204" pitchFamily="34" charset="0"/>
              <a:buChar char="•"/>
            </a:pPr>
            <a:r>
              <a:rPr lang="en-US" sz="2400" b="0" i="0">
                <a:solidFill>
                  <a:srgbClr val="000000"/>
                </a:solidFill>
                <a:effectLst/>
                <a:latin typeface="Berlingske Sans"/>
              </a:rPr>
              <a:t>Re-entry or re-engagement with higher education</a:t>
            </a:r>
          </a:p>
        </p:txBody>
      </p:sp>
    </p:spTree>
    <p:extLst>
      <p:ext uri="{BB962C8B-B14F-4D97-AF65-F5344CB8AC3E}">
        <p14:creationId xmlns:p14="http://schemas.microsoft.com/office/powerpoint/2010/main" val="818374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E5CCC-199C-94C3-86DE-6DCDC752F8EE}"/>
              </a:ext>
            </a:extLst>
          </p:cNvPr>
          <p:cNvSpPr>
            <a:spLocks noGrp="1"/>
          </p:cNvSpPr>
          <p:nvPr>
            <p:ph type="title"/>
          </p:nvPr>
        </p:nvSpPr>
        <p:spPr/>
        <p:txBody>
          <a:bodyPr/>
          <a:lstStyle/>
          <a:p>
            <a:r>
              <a:rPr lang="en-US"/>
              <a:t>ACADEMIC CONCERNs</a:t>
            </a:r>
          </a:p>
        </p:txBody>
      </p:sp>
      <p:sp>
        <p:nvSpPr>
          <p:cNvPr id="3" name="Content Placeholder 2">
            <a:extLst>
              <a:ext uri="{FF2B5EF4-FFF2-40B4-BE49-F238E27FC236}">
                <a16:creationId xmlns:a16="http://schemas.microsoft.com/office/drawing/2014/main" id="{6CC0439E-5626-97DF-CEDF-4E05DE84C24D}"/>
              </a:ext>
            </a:extLst>
          </p:cNvPr>
          <p:cNvSpPr>
            <a:spLocks noGrp="1"/>
          </p:cNvSpPr>
          <p:nvPr>
            <p:ph idx="1"/>
          </p:nvPr>
        </p:nvSpPr>
        <p:spPr>
          <a:xfrm>
            <a:off x="661317" y="1900193"/>
            <a:ext cx="5729895" cy="3992079"/>
          </a:xfrm>
        </p:spPr>
        <p:txBody>
          <a:bodyPr vert="horz" lIns="91440" tIns="45720" rIns="91440" bIns="45720" rtlCol="0" anchor="t">
            <a:normAutofit/>
          </a:bodyPr>
          <a:lstStyle/>
          <a:p>
            <a:pPr marL="0" indent="0">
              <a:buNone/>
            </a:pPr>
            <a:r>
              <a:rPr lang="en-US" b="1"/>
              <a:t>Absent? Disengaged? Failing? </a:t>
            </a:r>
          </a:p>
          <a:p>
            <a:pPr lvl="1"/>
            <a:r>
              <a:rPr lang="en-US" b="1" u="sng">
                <a:hlinkClick r:id="rId2" tooltip="Student Success Center Alert"/>
              </a:rPr>
              <a:t>Student Success</a:t>
            </a:r>
            <a:br>
              <a:rPr lang="en-US"/>
            </a:br>
            <a:endParaRPr lang="en-US"/>
          </a:p>
          <a:p>
            <a:pPr marL="0" indent="0">
              <a:buNone/>
            </a:pPr>
            <a:r>
              <a:rPr lang="en-US" b="1"/>
              <a:t>Cheating? Disruptive Behavior?</a:t>
            </a:r>
          </a:p>
          <a:p>
            <a:pPr lvl="1"/>
            <a:r>
              <a:rPr lang="en-US" b="1" u="sng">
                <a:hlinkClick r:id="rId3" tooltip="Office of Student Conduct and Academic Integrity Report "/>
              </a:rPr>
              <a:t>Office of Student Conduct and Academic Integrity</a:t>
            </a:r>
            <a:endParaRPr lang="en-US" b="1" u="sng"/>
          </a:p>
          <a:p>
            <a:pPr marL="457200" lvl="1" indent="0">
              <a:buNone/>
            </a:pPr>
            <a:endParaRPr lang="en-US" b="1" u="sng">
              <a:cs typeface="Arial"/>
            </a:endParaRPr>
          </a:p>
          <a:p>
            <a:pPr marL="0" indent="0">
              <a:buNone/>
            </a:pPr>
            <a:r>
              <a:rPr lang="en-US" b="1"/>
              <a:t>Absence Verification?</a:t>
            </a:r>
          </a:p>
          <a:p>
            <a:pPr lvl="1"/>
            <a:r>
              <a:rPr lang="en-US" b="1" u="sng">
                <a:hlinkClick r:id="rId4" tooltip="Office of Student Advocacy Excused Absence Request"/>
              </a:rPr>
              <a:t>Office of Student Advocacy</a:t>
            </a:r>
          </a:p>
          <a:p>
            <a:pPr lvl="1"/>
            <a:endParaRPr lang="en-US" b="1" u="sng">
              <a:latin typeface="Arial"/>
              <a:cs typeface="Arial"/>
            </a:endParaRPr>
          </a:p>
        </p:txBody>
      </p:sp>
      <p:sp>
        <p:nvSpPr>
          <p:cNvPr id="4" name="TextBox 3">
            <a:extLst>
              <a:ext uri="{FF2B5EF4-FFF2-40B4-BE49-F238E27FC236}">
                <a16:creationId xmlns:a16="http://schemas.microsoft.com/office/drawing/2014/main" id="{33EE6E79-5CCA-3F9F-F1C7-628A57AF615D}"/>
              </a:ext>
            </a:extLst>
          </p:cNvPr>
          <p:cNvSpPr txBox="1"/>
          <p:nvPr/>
        </p:nvSpPr>
        <p:spPr>
          <a:xfrm>
            <a:off x="6731000" y="1032932"/>
            <a:ext cx="4868333" cy="54430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rgbClr val="000000"/>
                </a:solidFill>
                <a:latin typeface="Arial"/>
                <a:ea typeface="Aptos"/>
                <a:cs typeface="Arial"/>
              </a:rPr>
              <a:t>Withdrawal Support Needed?</a:t>
            </a:r>
            <a:br>
              <a:rPr lang="en-US" sz="2000">
                <a:solidFill>
                  <a:srgbClr val="000000"/>
                </a:solidFill>
                <a:latin typeface="Aptos"/>
                <a:ea typeface="Aptos"/>
                <a:cs typeface="Aptos"/>
              </a:rPr>
            </a:br>
            <a:r>
              <a:rPr lang="en-US" sz="2400">
                <a:solidFill>
                  <a:srgbClr val="000000"/>
                </a:solidFill>
                <a:latin typeface="Aptos"/>
                <a:ea typeface="Aptos"/>
                <a:cs typeface="Aptos"/>
              </a:rPr>
              <a:t>If</a:t>
            </a:r>
            <a:r>
              <a:rPr lang="en-US" sz="2400" b="0" i="0" u="none" strike="noStrike">
                <a:solidFill>
                  <a:srgbClr val="000000"/>
                </a:solidFill>
                <a:latin typeface="Aptos"/>
                <a:ea typeface="Aptos"/>
                <a:cs typeface="Aptos"/>
              </a:rPr>
              <a:t> a student is failing and professor's recommendation is that they withdraw from the class </a:t>
            </a:r>
            <a:endParaRPr lang="en-US" sz="2400">
              <a:solidFill>
                <a:srgbClr val="000000"/>
              </a:solidFill>
              <a:latin typeface="Aptos"/>
              <a:ea typeface="Aptos"/>
              <a:cs typeface="Aptos"/>
            </a:endParaRPr>
          </a:p>
          <a:p>
            <a:pPr marL="800100" lvl="1" indent="-342900">
              <a:buFont typeface="Arial"/>
              <a:buChar char="•"/>
            </a:pPr>
            <a:r>
              <a:rPr lang="en-US" sz="2400" b="1">
                <a:solidFill>
                  <a:srgbClr val="000000"/>
                </a:solidFill>
                <a:latin typeface="Aptos"/>
                <a:ea typeface="Aptos"/>
                <a:cs typeface="Aptos"/>
                <a:hlinkClick r:id="rId5"/>
              </a:rPr>
              <a:t>Withdrawal webpage</a:t>
            </a:r>
            <a:endParaRPr lang="en-US" sz="2400" b="1" i="0" u="none" strike="noStrike">
              <a:solidFill>
                <a:srgbClr val="000000"/>
              </a:solidFill>
              <a:latin typeface="Aptos"/>
              <a:ea typeface="Aptos"/>
              <a:cs typeface="Aptos"/>
            </a:endParaRPr>
          </a:p>
          <a:p>
            <a:pPr marL="342900" indent="-342900">
              <a:buFont typeface="Arial"/>
              <a:buChar char="•"/>
            </a:pPr>
            <a:endParaRPr lang="en-US" sz="2000">
              <a:latin typeface="Aptos"/>
            </a:endParaRPr>
          </a:p>
          <a:p>
            <a:pPr>
              <a:lnSpc>
                <a:spcPct val="90000"/>
              </a:lnSpc>
              <a:spcBef>
                <a:spcPts val="1000"/>
              </a:spcBef>
            </a:pPr>
            <a:r>
              <a:rPr lang="en-US" sz="2800" b="1">
                <a:latin typeface="Arial"/>
                <a:cs typeface="Arial"/>
              </a:rPr>
              <a:t>Temporary Condition or Injury?</a:t>
            </a:r>
            <a:br>
              <a:rPr lang="en-US" sz="2200" b="1">
                <a:latin typeface="Arial"/>
                <a:cs typeface="Arial"/>
              </a:rPr>
            </a:br>
            <a:endParaRPr lang="en-US" sz="2400">
              <a:latin typeface="Arial"/>
              <a:cs typeface="Arial"/>
            </a:endParaRPr>
          </a:p>
          <a:p>
            <a:pPr marL="742950" lvl="1" indent="-285750">
              <a:lnSpc>
                <a:spcPct val="90000"/>
              </a:lnSpc>
              <a:spcBef>
                <a:spcPts val="500"/>
              </a:spcBef>
              <a:buFont typeface="Arial"/>
              <a:buChar char="•"/>
            </a:pPr>
            <a:r>
              <a:rPr lang="en-US" sz="2400" b="1">
                <a:latin typeface="Arial"/>
                <a:cs typeface="Arial"/>
                <a:hlinkClick r:id="rId6"/>
              </a:rPr>
              <a:t>Temporary Conditions and Injuries (TCI) assistance</a:t>
            </a:r>
            <a:endParaRPr lang="en-US" sz="2400">
              <a:latin typeface="Arial"/>
              <a:cs typeface="Arial"/>
            </a:endParaRPr>
          </a:p>
          <a:p>
            <a:pPr marL="342900" indent="-342900">
              <a:buFont typeface="Arial"/>
              <a:buChar char="•"/>
            </a:pPr>
            <a:endParaRPr lang="en-US" sz="2400">
              <a:latin typeface="Arial"/>
              <a:cs typeface="Arial"/>
            </a:endParaRPr>
          </a:p>
          <a:p>
            <a:pPr algn="ctr"/>
            <a:endParaRPr lang="en-US" sz="2400">
              <a:cs typeface="Arial" panose="020B0604020202020204"/>
            </a:endParaRPr>
          </a:p>
        </p:txBody>
      </p:sp>
    </p:spTree>
    <p:extLst>
      <p:ext uri="{BB962C8B-B14F-4D97-AF65-F5344CB8AC3E}">
        <p14:creationId xmlns:p14="http://schemas.microsoft.com/office/powerpoint/2010/main" val="1129313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603B5-6E3C-4603-05CC-681CF75421F0}"/>
              </a:ext>
            </a:extLst>
          </p:cNvPr>
          <p:cNvSpPr>
            <a:spLocks noGrp="1"/>
          </p:cNvSpPr>
          <p:nvPr>
            <p:ph type="title"/>
          </p:nvPr>
        </p:nvSpPr>
        <p:spPr>
          <a:xfrm>
            <a:off x="838200" y="656071"/>
            <a:ext cx="10515600" cy="1325563"/>
          </a:xfrm>
        </p:spPr>
        <p:txBody>
          <a:bodyPr>
            <a:normAutofit/>
          </a:bodyPr>
          <a:lstStyle/>
          <a:p>
            <a:r>
              <a:rPr lang="en-US"/>
              <a:t>But what about when it seems like</a:t>
            </a:r>
            <a:br>
              <a:rPr lang="en-US"/>
            </a:br>
            <a:r>
              <a:rPr lang="en-US">
                <a:solidFill>
                  <a:schemeClr val="tx1">
                    <a:lumMod val="50000"/>
                    <a:lumOff val="50000"/>
                  </a:schemeClr>
                </a:solidFill>
              </a:rPr>
              <a:t>something more personal?</a:t>
            </a:r>
          </a:p>
        </p:txBody>
      </p:sp>
      <p:sp>
        <p:nvSpPr>
          <p:cNvPr id="3" name="Content Placeholder 2">
            <a:extLst>
              <a:ext uri="{FF2B5EF4-FFF2-40B4-BE49-F238E27FC236}">
                <a16:creationId xmlns:a16="http://schemas.microsoft.com/office/drawing/2014/main" id="{883D63B3-B6FA-FEA7-0753-ADDD2106D4DF}"/>
              </a:ext>
            </a:extLst>
          </p:cNvPr>
          <p:cNvSpPr>
            <a:spLocks noGrp="1"/>
          </p:cNvSpPr>
          <p:nvPr>
            <p:ph idx="1"/>
          </p:nvPr>
        </p:nvSpPr>
        <p:spPr>
          <a:xfrm>
            <a:off x="1960418" y="2209850"/>
            <a:ext cx="10515600" cy="3992079"/>
          </a:xfrm>
        </p:spPr>
        <p:txBody>
          <a:bodyPr/>
          <a:lstStyle/>
          <a:p>
            <a:pPr marL="0" indent="0">
              <a:buNone/>
            </a:pPr>
            <a:r>
              <a:rPr lang="en-US" b="1"/>
              <a:t>Questions you might ask:</a:t>
            </a:r>
          </a:p>
          <a:p>
            <a:r>
              <a:rPr lang="en-US"/>
              <a:t>Is it my business?</a:t>
            </a:r>
          </a:p>
          <a:p>
            <a:r>
              <a:rPr lang="en-US"/>
              <a:t>Am I allowed to say anything?</a:t>
            </a:r>
          </a:p>
          <a:p>
            <a:r>
              <a:rPr lang="en-US"/>
              <a:t>Is it my responsibility?</a:t>
            </a:r>
          </a:p>
          <a:p>
            <a:r>
              <a:rPr lang="en-US"/>
              <a:t>How do I even bring up the subject?</a:t>
            </a:r>
          </a:p>
          <a:p>
            <a:r>
              <a:rPr lang="en-US"/>
              <a:t>Will they be offended?</a:t>
            </a:r>
          </a:p>
          <a:p>
            <a:r>
              <a:rPr lang="en-US"/>
              <a:t>Will it damage my relationship with my students?</a:t>
            </a:r>
          </a:p>
        </p:txBody>
      </p:sp>
    </p:spTree>
    <p:extLst>
      <p:ext uri="{BB962C8B-B14F-4D97-AF65-F5344CB8AC3E}">
        <p14:creationId xmlns:p14="http://schemas.microsoft.com/office/powerpoint/2010/main" val="1902290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F9F61-B891-3944-9E22-503B0C38A722}"/>
              </a:ext>
            </a:extLst>
          </p:cNvPr>
          <p:cNvSpPr>
            <a:spLocks noGrp="1"/>
          </p:cNvSpPr>
          <p:nvPr>
            <p:ph type="ctrTitle"/>
          </p:nvPr>
        </p:nvSpPr>
        <p:spPr>
          <a:xfrm>
            <a:off x="402055" y="722716"/>
            <a:ext cx="11387889" cy="1655762"/>
          </a:xfrm>
        </p:spPr>
        <p:txBody>
          <a:bodyPr>
            <a:normAutofit/>
          </a:bodyPr>
          <a:lstStyle/>
          <a:p>
            <a:r>
              <a:rPr lang="en-US"/>
              <a:t>Student care and outreach team</a:t>
            </a:r>
            <a:br>
              <a:rPr lang="en-US"/>
            </a:br>
            <a:r>
              <a:rPr lang="en-US" sz="2800"/>
              <a:t>referring students of concern</a:t>
            </a:r>
            <a:endParaRPr lang="en-US" sz="4000"/>
          </a:p>
        </p:txBody>
      </p:sp>
      <p:sp>
        <p:nvSpPr>
          <p:cNvPr id="3" name="Subtitle 2">
            <a:extLst>
              <a:ext uri="{FF2B5EF4-FFF2-40B4-BE49-F238E27FC236}">
                <a16:creationId xmlns:a16="http://schemas.microsoft.com/office/drawing/2014/main" id="{8B96A461-863C-424F-BAE7-45F2ACA74C3E}"/>
              </a:ext>
            </a:extLst>
          </p:cNvPr>
          <p:cNvSpPr>
            <a:spLocks noGrp="1"/>
          </p:cNvSpPr>
          <p:nvPr>
            <p:ph type="subTitle" idx="1"/>
          </p:nvPr>
        </p:nvSpPr>
        <p:spPr>
          <a:xfrm>
            <a:off x="971550" y="3202463"/>
            <a:ext cx="10248900" cy="1655762"/>
          </a:xfrm>
        </p:spPr>
        <p:txBody>
          <a:bodyPr vert="horz" lIns="91440" tIns="45720" rIns="91440" bIns="45720" rtlCol="0" anchor="t">
            <a:normAutofit/>
          </a:bodyPr>
          <a:lstStyle/>
          <a:p>
            <a:r>
              <a:rPr lang="en-US" b="1">
                <a:solidFill>
                  <a:schemeClr val="accent1"/>
                </a:solidFill>
              </a:rPr>
              <a:t>Austin LaForest </a:t>
            </a:r>
            <a:r>
              <a:rPr lang="en-US">
                <a:solidFill>
                  <a:schemeClr val="accent1"/>
                </a:solidFill>
              </a:rPr>
              <a:t>– Director of Student Care and Case Management</a:t>
            </a:r>
          </a:p>
          <a:p>
            <a:r>
              <a:rPr lang="en-US" b="1">
                <a:solidFill>
                  <a:schemeClr val="accent1"/>
                </a:solidFill>
              </a:rPr>
              <a:t>Alisa Liggett </a:t>
            </a:r>
            <a:r>
              <a:rPr lang="en-US">
                <a:solidFill>
                  <a:schemeClr val="accent1"/>
                </a:solidFill>
              </a:rPr>
              <a:t>– Assistant Dean of Students</a:t>
            </a:r>
          </a:p>
          <a:p>
            <a:r>
              <a:rPr lang="en-US" b="1">
                <a:solidFill>
                  <a:schemeClr val="accent1"/>
                </a:solidFill>
                <a:cs typeface="Arial"/>
              </a:rPr>
              <a:t>Liliann Pineda</a:t>
            </a:r>
            <a:r>
              <a:rPr lang="en-US">
                <a:solidFill>
                  <a:schemeClr val="accent1"/>
                </a:solidFill>
                <a:cs typeface="Arial"/>
              </a:rPr>
              <a:t>- Care Team Coordinator</a:t>
            </a:r>
          </a:p>
        </p:txBody>
      </p:sp>
    </p:spTree>
    <p:extLst>
      <p:ext uri="{BB962C8B-B14F-4D97-AF65-F5344CB8AC3E}">
        <p14:creationId xmlns:p14="http://schemas.microsoft.com/office/powerpoint/2010/main" val="3587006069"/>
      </p:ext>
    </p:extLst>
  </p:cSld>
  <p:clrMapOvr>
    <a:masterClrMapping/>
  </p:clrMapOvr>
</p:sld>
</file>

<file path=ppt/theme/theme1.xml><?xml version="1.0" encoding="utf-8"?>
<a:theme xmlns:a="http://schemas.openxmlformats.org/drawingml/2006/main" name="UofSC Simple Theme">
  <a:themeElements>
    <a:clrScheme name="USC">
      <a:dk1>
        <a:sysClr val="windowText" lastClr="000000"/>
      </a:dk1>
      <a:lt1>
        <a:sysClr val="window" lastClr="FFFFFF"/>
      </a:lt1>
      <a:dk2>
        <a:srgbClr val="44546A"/>
      </a:dk2>
      <a:lt2>
        <a:srgbClr val="E7E6E6"/>
      </a:lt2>
      <a:accent1>
        <a:srgbClr val="73000A"/>
      </a:accent1>
      <a:accent2>
        <a:srgbClr val="363636"/>
      </a:accent2>
      <a:accent3>
        <a:srgbClr val="5C5C5C"/>
      </a:accent3>
      <a:accent4>
        <a:srgbClr val="65780B"/>
      </a:accent4>
      <a:accent5>
        <a:srgbClr val="570008"/>
      </a:accent5>
      <a:accent6>
        <a:srgbClr val="844247"/>
      </a:accent6>
      <a:hlink>
        <a:srgbClr val="44546A"/>
      </a:hlink>
      <a:folHlink>
        <a:srgbClr val="1F414D"/>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1258CAB0-DDDD-8E42-8715-79BD1402BECB}" vid="{EC9F5A20-6D19-7048-A333-7BEF17D9B2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rinted xmlns="86c11a71-5b35-4212-b03d-c7047025bf48">false</printed>
    <lcf76f155ced4ddcb4097134ff3c332f xmlns="86c11a71-5b35-4212-b03d-c7047025bf48">
      <Terms xmlns="http://schemas.microsoft.com/office/infopath/2007/PartnerControls"/>
    </lcf76f155ced4ddcb4097134ff3c332f>
    <TaxCatchAll xmlns="08178562-92d7-471f-95df-243f574de535"/>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A75E41B9E008043ACB70FD2DB95322F" ma:contentTypeVersion="20" ma:contentTypeDescription="Create a new document." ma:contentTypeScope="" ma:versionID="7076d613aba4bc4d182e0b98b8b84cd3">
  <xsd:schema xmlns:xsd="http://www.w3.org/2001/XMLSchema" xmlns:xs="http://www.w3.org/2001/XMLSchema" xmlns:p="http://schemas.microsoft.com/office/2006/metadata/properties" xmlns:ns2="86c11a71-5b35-4212-b03d-c7047025bf48" xmlns:ns3="08178562-92d7-471f-95df-243f574de535" targetNamespace="http://schemas.microsoft.com/office/2006/metadata/properties" ma:root="true" ma:fieldsID="cc82ab9f419673633ab0cd86416c7ade" ns2:_="" ns3:_="">
    <xsd:import namespace="86c11a71-5b35-4212-b03d-c7047025bf48"/>
    <xsd:import namespace="08178562-92d7-471f-95df-243f574de53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printed"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c11a71-5b35-4212-b03d-c7047025bf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0eb1200-ba6e-4cde-9974-9e593fd12a0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printed" ma:index="26" nillable="true" ma:displayName="printed" ma:default="0" ma:format="Dropdown" ma:internalName="printed">
      <xsd:simpleType>
        <xsd:restriction base="dms:Boolea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8178562-92d7-471f-95df-243f574de53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92ac6a2-0e93-4853-a20e-a530fd65ba6d}" ma:internalName="TaxCatchAll" ma:showField="CatchAllData" ma:web="08178562-92d7-471f-95df-243f574de5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F883A7F-E62A-464D-8FB5-DA58B7173787}">
  <ds:schemaRefs>
    <ds:schemaRef ds:uri="08178562-92d7-471f-95df-243f574de535"/>
    <ds:schemaRef ds:uri="86c11a71-5b35-4212-b03d-c7047025bf4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BA854B4-51BF-41C0-BB9A-157CD70ACC5E}">
  <ds:schemaRefs>
    <ds:schemaRef ds:uri="08178562-92d7-471f-95df-243f574de535"/>
    <ds:schemaRef ds:uri="86c11a71-5b35-4212-b03d-c7047025bf4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813CA95-8E9B-4E1C-8AC2-F09EA11A72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TotalTime>
  <Words>1131</Words>
  <Application>Microsoft Macintosh PowerPoint</Application>
  <PresentationFormat>Widescreen</PresentationFormat>
  <Paragraphs>167</Paragraphs>
  <Slides>24</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Aptos</vt:lpstr>
      <vt:lpstr>Arial</vt:lpstr>
      <vt:lpstr>Arial Black</vt:lpstr>
      <vt:lpstr>Berlingske Sans</vt:lpstr>
      <vt:lpstr>Calibri</vt:lpstr>
      <vt:lpstr>Calibri Light</vt:lpstr>
      <vt:lpstr>Impact</vt:lpstr>
      <vt:lpstr>Times New Roman</vt:lpstr>
      <vt:lpstr>UofSC Simple Theme</vt:lpstr>
      <vt:lpstr>Supportive Classroom environments  at USC</vt:lpstr>
      <vt:lpstr>Presenters</vt:lpstr>
      <vt:lpstr>What role does faculty play  in student success?</vt:lpstr>
      <vt:lpstr>Academic Success</vt:lpstr>
      <vt:lpstr>A FIRST TIME FOR EVERYONE</vt:lpstr>
      <vt:lpstr>Support for Students in transition </vt:lpstr>
      <vt:lpstr>ACADEMIC CONCERNs</vt:lpstr>
      <vt:lpstr>But what about when it seems like something more personal?</vt:lpstr>
      <vt:lpstr>Student care and outreach team referring students of concern</vt:lpstr>
      <vt:lpstr>Goals of the care team</vt:lpstr>
      <vt:lpstr>CARE TEAM CASES</vt:lpstr>
      <vt:lpstr>CARE TEAM CONCERNS</vt:lpstr>
      <vt:lpstr>SIGNS OF DISTRESS IN STUDENTS</vt:lpstr>
      <vt:lpstr>WARNING SIGNS IN THE CLASSROOM</vt:lpstr>
      <vt:lpstr>SKILLS PRACTICE</vt:lpstr>
      <vt:lpstr>SKILLS PRACTICE 1</vt:lpstr>
      <vt:lpstr>SKILLS PRACTICE 2</vt:lpstr>
      <vt:lpstr>PRACTICES TO CREATE A SENSE OF BELONGING AND TRUST</vt:lpstr>
      <vt:lpstr>How to reach us</vt:lpstr>
      <vt:lpstr>Embedding Resources</vt:lpstr>
      <vt:lpstr>Easy Embedding</vt:lpstr>
      <vt:lpstr>Other Methods</vt:lpstr>
      <vt:lpstr>Programs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LaForest, Austin</dc:creator>
  <cp:lastModifiedBy>Thatcher, Matt</cp:lastModifiedBy>
  <cp:revision>60</cp:revision>
  <dcterms:created xsi:type="dcterms:W3CDTF">2026-07-29T18:31:45Z</dcterms:created>
  <dcterms:modified xsi:type="dcterms:W3CDTF">2026-08-23T05:32:29Z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0x0101001A75E41B9E008043ACB70FD2DB95322F</vt:lpwstr>
  </property>
</Properties>
</file>