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handoutMasterIdLst>
    <p:handoutMasterId r:id="rId30"/>
  </p:handoutMasterIdLst>
  <p:sldIdLst>
    <p:sldId id="256" r:id="rId2"/>
    <p:sldId id="311" r:id="rId3"/>
    <p:sldId id="279" r:id="rId4"/>
    <p:sldId id="313" r:id="rId5"/>
    <p:sldId id="303" r:id="rId6"/>
    <p:sldId id="310" r:id="rId7"/>
    <p:sldId id="318" r:id="rId8"/>
    <p:sldId id="283" r:id="rId9"/>
    <p:sldId id="326" r:id="rId10"/>
    <p:sldId id="320" r:id="rId11"/>
    <p:sldId id="324" r:id="rId12"/>
    <p:sldId id="312" r:id="rId13"/>
    <p:sldId id="273" r:id="rId14"/>
    <p:sldId id="271" r:id="rId15"/>
    <p:sldId id="272" r:id="rId16"/>
    <p:sldId id="322" r:id="rId17"/>
    <p:sldId id="257" r:id="rId18"/>
    <p:sldId id="293" r:id="rId19"/>
    <p:sldId id="325" r:id="rId20"/>
    <p:sldId id="309" r:id="rId21"/>
    <p:sldId id="266" r:id="rId22"/>
    <p:sldId id="263" r:id="rId23"/>
    <p:sldId id="264" r:id="rId24"/>
    <p:sldId id="277" r:id="rId25"/>
    <p:sldId id="304" r:id="rId26"/>
    <p:sldId id="296" r:id="rId27"/>
    <p:sldId id="31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CBF1FE-AAFD-45A7-811C-030394B7430C}" v="188" dt="2026-08-24T12:51:50.1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42" autoAdjust="0"/>
    <p:restoredTop sz="86453" autoAdjust="0"/>
  </p:normalViewPr>
  <p:slideViewPr>
    <p:cSldViewPr snapToGrid="0" snapToObjects="1">
      <p:cViewPr varScale="1">
        <p:scale>
          <a:sx n="102" d="100"/>
          <a:sy n="102" d="100"/>
        </p:scale>
        <p:origin x="656" y="184"/>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snapToObjects="1">
      <p:cViewPr varScale="1">
        <p:scale>
          <a:sx n="163" d="100"/>
          <a:sy n="163" d="100"/>
        </p:scale>
        <p:origin x="4576"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684E1E-E540-AC43-BC13-F90D5530553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F041BA6-039E-8F4D-B7F7-3C8E20B40A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D038C9C-4B69-864E-9EEE-DFA43CC144D2}" type="datetimeFigureOut">
              <a:rPr lang="en-US" smtClean="0"/>
              <a:t>8/24/26</a:t>
            </a:fld>
            <a:endParaRPr lang="en-US" dirty="0"/>
          </a:p>
        </p:txBody>
      </p:sp>
      <p:sp>
        <p:nvSpPr>
          <p:cNvPr id="4" name="Footer Placeholder 3">
            <a:extLst>
              <a:ext uri="{FF2B5EF4-FFF2-40B4-BE49-F238E27FC236}">
                <a16:creationId xmlns:a16="http://schemas.microsoft.com/office/drawing/2014/main" id="{DD469921-4617-FB4C-9847-172FF830234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350DCBB-D829-754E-9E76-36A9E36432E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947A92-5E9C-F94E-8B11-4D34C67AD036}" type="slidenum">
              <a:rPr lang="en-US" smtClean="0"/>
              <a:t>‹#›</a:t>
            </a:fld>
            <a:endParaRPr lang="en-US" dirty="0"/>
          </a:p>
        </p:txBody>
      </p:sp>
    </p:spTree>
    <p:extLst>
      <p:ext uri="{BB962C8B-B14F-4D97-AF65-F5344CB8AC3E}">
        <p14:creationId xmlns:p14="http://schemas.microsoft.com/office/powerpoint/2010/main" val="15392213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D9A61E-B1D6-C34D-A321-B3E90F6DE630}" type="datetimeFigureOut">
              <a:rPr lang="en-US" smtClean="0"/>
              <a:t>8/24/26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A3E603-0EE4-3042-9661-047EB577E4A2}" type="slidenum">
              <a:rPr lang="en-US" smtClean="0"/>
              <a:t>‹#›</a:t>
            </a:fld>
            <a:endParaRPr lang="en-US" dirty="0"/>
          </a:p>
        </p:txBody>
      </p:sp>
    </p:spTree>
    <p:extLst>
      <p:ext uri="{BB962C8B-B14F-4D97-AF65-F5344CB8AC3E}">
        <p14:creationId xmlns:p14="http://schemas.microsoft.com/office/powerpoint/2010/main" val="3103949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6A5AD-1E39-237B-806F-990341CD7C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B829-F27E-188E-EE9E-6B83CC058B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DB35C1-453A-8313-18A3-6F9004AC2E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F469B8-354F-A388-8AE9-8ECAFA219D27}"/>
              </a:ext>
            </a:extLst>
          </p:cNvPr>
          <p:cNvSpPr>
            <a:spLocks noGrp="1"/>
          </p:cNvSpPr>
          <p:nvPr>
            <p:ph type="sldNum" sz="quarter" idx="5"/>
          </p:nvPr>
        </p:nvSpPr>
        <p:spPr/>
        <p:txBody>
          <a:bodyPr/>
          <a:lstStyle/>
          <a:p>
            <a:fld id="{5FA3E603-0EE4-3042-9661-047EB577E4A2}" type="slidenum">
              <a:rPr lang="en-US" smtClean="0"/>
              <a:t>2</a:t>
            </a:fld>
            <a:endParaRPr lang="en-US"/>
          </a:p>
        </p:txBody>
      </p:sp>
    </p:spTree>
    <p:extLst>
      <p:ext uri="{BB962C8B-B14F-4D97-AF65-F5344CB8AC3E}">
        <p14:creationId xmlns:p14="http://schemas.microsoft.com/office/powerpoint/2010/main" val="34790981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A3E603-0EE4-3042-9661-047EB577E4A2}" type="slidenum">
              <a:rPr lang="en-US" smtClean="0"/>
              <a:t>27</a:t>
            </a:fld>
            <a:endParaRPr lang="en-US" dirty="0"/>
          </a:p>
        </p:txBody>
      </p:sp>
    </p:spTree>
    <p:extLst>
      <p:ext uri="{BB962C8B-B14F-4D97-AF65-F5344CB8AC3E}">
        <p14:creationId xmlns:p14="http://schemas.microsoft.com/office/powerpoint/2010/main" val="3855969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C135E-8288-BCDA-C2CE-4533C8C9ED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1BA6E9-0CC0-8CF1-0092-6769A89635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3AEFAD-B16A-2F41-FD1A-71A1A9E86A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1FB44F-927A-E427-6669-9532A047EFE4}"/>
              </a:ext>
            </a:extLst>
          </p:cNvPr>
          <p:cNvSpPr>
            <a:spLocks noGrp="1"/>
          </p:cNvSpPr>
          <p:nvPr>
            <p:ph type="sldNum" sz="quarter" idx="5"/>
          </p:nvPr>
        </p:nvSpPr>
        <p:spPr/>
        <p:txBody>
          <a:bodyPr/>
          <a:lstStyle/>
          <a:p>
            <a:fld id="{5FA3E603-0EE4-3042-9661-047EB577E4A2}" type="slidenum">
              <a:rPr lang="en-US" smtClean="0"/>
              <a:t>4</a:t>
            </a:fld>
            <a:endParaRPr lang="en-US"/>
          </a:p>
        </p:txBody>
      </p:sp>
    </p:spTree>
    <p:extLst>
      <p:ext uri="{BB962C8B-B14F-4D97-AF65-F5344CB8AC3E}">
        <p14:creationId xmlns:p14="http://schemas.microsoft.com/office/powerpoint/2010/main" val="1108186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13DA3-3F0E-6A39-8AF7-1F09F6B522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C9EB8B-F322-4CE3-5675-B682F67EC9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95079C-187D-C599-66E0-FDCBD10F44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AE2E65-4131-3B9E-62D2-C6825B41CEE4}"/>
              </a:ext>
            </a:extLst>
          </p:cNvPr>
          <p:cNvSpPr>
            <a:spLocks noGrp="1"/>
          </p:cNvSpPr>
          <p:nvPr>
            <p:ph type="sldNum" sz="quarter" idx="5"/>
          </p:nvPr>
        </p:nvSpPr>
        <p:spPr/>
        <p:txBody>
          <a:bodyPr/>
          <a:lstStyle/>
          <a:p>
            <a:fld id="{5FA3E603-0EE4-3042-9661-047EB577E4A2}" type="slidenum">
              <a:rPr lang="en-US" smtClean="0"/>
              <a:t>5</a:t>
            </a:fld>
            <a:endParaRPr lang="en-US"/>
          </a:p>
        </p:txBody>
      </p:sp>
    </p:spTree>
    <p:extLst>
      <p:ext uri="{BB962C8B-B14F-4D97-AF65-F5344CB8AC3E}">
        <p14:creationId xmlns:p14="http://schemas.microsoft.com/office/powerpoint/2010/main" val="3294078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05D9E-9B60-41DD-5AB2-2F5C08FB0B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5E0B2-94A8-0C9D-A01F-14C97693B7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32EE1B-F2F5-49DA-CFD5-E6825DEC3F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A3AB605-4B5D-B322-8044-704DCEC2AB5E}"/>
              </a:ext>
            </a:extLst>
          </p:cNvPr>
          <p:cNvSpPr>
            <a:spLocks noGrp="1"/>
          </p:cNvSpPr>
          <p:nvPr>
            <p:ph type="sldNum" sz="quarter" idx="5"/>
          </p:nvPr>
        </p:nvSpPr>
        <p:spPr/>
        <p:txBody>
          <a:bodyPr/>
          <a:lstStyle/>
          <a:p>
            <a:fld id="{5FA3E603-0EE4-3042-9661-047EB577E4A2}" type="slidenum">
              <a:rPr lang="en-US" smtClean="0"/>
              <a:t>6</a:t>
            </a:fld>
            <a:endParaRPr lang="en-US"/>
          </a:p>
        </p:txBody>
      </p:sp>
    </p:spTree>
    <p:extLst>
      <p:ext uri="{BB962C8B-B14F-4D97-AF65-F5344CB8AC3E}">
        <p14:creationId xmlns:p14="http://schemas.microsoft.com/office/powerpoint/2010/main" val="2050840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606BE-F4C9-D7C5-2972-0E64FEEE35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601FE7-BD68-92CF-9B47-F5A5FD1989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BA92A9-C7FC-DFE5-664C-E5A4C170A5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C6CDC6-0216-2271-478C-42B67BECD192}"/>
              </a:ext>
            </a:extLst>
          </p:cNvPr>
          <p:cNvSpPr>
            <a:spLocks noGrp="1"/>
          </p:cNvSpPr>
          <p:nvPr>
            <p:ph type="sldNum" sz="quarter" idx="5"/>
          </p:nvPr>
        </p:nvSpPr>
        <p:spPr/>
        <p:txBody>
          <a:bodyPr/>
          <a:lstStyle/>
          <a:p>
            <a:fld id="{5FA3E603-0EE4-3042-9661-047EB577E4A2}" type="slidenum">
              <a:rPr lang="en-US" smtClean="0"/>
              <a:t>7</a:t>
            </a:fld>
            <a:endParaRPr lang="en-US"/>
          </a:p>
        </p:txBody>
      </p:sp>
    </p:spTree>
    <p:extLst>
      <p:ext uri="{BB962C8B-B14F-4D97-AF65-F5344CB8AC3E}">
        <p14:creationId xmlns:p14="http://schemas.microsoft.com/office/powerpoint/2010/main" val="1454801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9C5D1-CE72-F1F5-93E2-96308B9579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DA38E-A702-383E-06FC-2D7BEAE233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388E64-6FFD-B3F7-0046-A7EC6BF139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6DB20F-A7B0-F3DA-432F-90FA95A6EBA9}"/>
              </a:ext>
            </a:extLst>
          </p:cNvPr>
          <p:cNvSpPr>
            <a:spLocks noGrp="1"/>
          </p:cNvSpPr>
          <p:nvPr>
            <p:ph type="sldNum" sz="quarter" idx="5"/>
          </p:nvPr>
        </p:nvSpPr>
        <p:spPr/>
        <p:txBody>
          <a:bodyPr/>
          <a:lstStyle/>
          <a:p>
            <a:fld id="{5FA3E603-0EE4-3042-9661-047EB577E4A2}" type="slidenum">
              <a:rPr lang="en-US" smtClean="0"/>
              <a:t>8</a:t>
            </a:fld>
            <a:endParaRPr lang="en-US"/>
          </a:p>
        </p:txBody>
      </p:sp>
    </p:spTree>
    <p:extLst>
      <p:ext uri="{BB962C8B-B14F-4D97-AF65-F5344CB8AC3E}">
        <p14:creationId xmlns:p14="http://schemas.microsoft.com/office/powerpoint/2010/main" val="491687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A3E603-0EE4-3042-9661-047EB577E4A2}" type="slidenum">
              <a:rPr lang="en-US" smtClean="0"/>
              <a:t>19</a:t>
            </a:fld>
            <a:endParaRPr lang="en-US"/>
          </a:p>
        </p:txBody>
      </p:sp>
    </p:spTree>
    <p:extLst>
      <p:ext uri="{BB962C8B-B14F-4D97-AF65-F5344CB8AC3E}">
        <p14:creationId xmlns:p14="http://schemas.microsoft.com/office/powerpoint/2010/main" val="1347058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Discrimination – the USG does focus scrutiny on specific countries of concern including China, Russia, North Korea and Iran, due a history of espionage and misconduct. This does NOT mean we cannot collaborate with individuals or entities from those nations, we just need to do the appropriate vetting and due diligence. </a:t>
            </a:r>
          </a:p>
        </p:txBody>
      </p:sp>
      <p:sp>
        <p:nvSpPr>
          <p:cNvPr id="4" name="Slide Number Placeholder 3"/>
          <p:cNvSpPr>
            <a:spLocks noGrp="1"/>
          </p:cNvSpPr>
          <p:nvPr>
            <p:ph type="sldNum" sz="quarter" idx="5"/>
          </p:nvPr>
        </p:nvSpPr>
        <p:spPr/>
        <p:txBody>
          <a:bodyPr/>
          <a:lstStyle/>
          <a:p>
            <a:fld id="{5FA3E603-0EE4-3042-9661-047EB577E4A2}" type="slidenum">
              <a:rPr lang="en-US" smtClean="0"/>
              <a:t>21</a:t>
            </a:fld>
            <a:endParaRPr lang="en-US"/>
          </a:p>
        </p:txBody>
      </p:sp>
    </p:spTree>
    <p:extLst>
      <p:ext uri="{BB962C8B-B14F-4D97-AF65-F5344CB8AC3E}">
        <p14:creationId xmlns:p14="http://schemas.microsoft.com/office/powerpoint/2010/main" val="2077188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A3E603-0EE4-3042-9661-047EB577E4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05731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C6703-D0F7-E745-A687-AC990D0C464C}"/>
              </a:ext>
            </a:extLst>
          </p:cNvPr>
          <p:cNvSpPr>
            <a:spLocks noGrp="1"/>
          </p:cNvSpPr>
          <p:nvPr>
            <p:ph type="ctrTitle" hasCustomPrompt="1"/>
          </p:nvPr>
        </p:nvSpPr>
        <p:spPr>
          <a:xfrm>
            <a:off x="1524000" y="734056"/>
            <a:ext cx="9144000" cy="2387600"/>
          </a:xfrm>
        </p:spPr>
        <p:txBody>
          <a:bodyPr anchor="b"/>
          <a:lstStyle>
            <a:lvl1pPr algn="ctr">
              <a:defRPr sz="6000">
                <a:latin typeface="Impact" panose="020B080603090205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61E6FFF2-58E4-794E-892D-6FF45321C2C0}"/>
              </a:ext>
            </a:extLst>
          </p:cNvPr>
          <p:cNvSpPr>
            <a:spLocks noGrp="1"/>
          </p:cNvSpPr>
          <p:nvPr>
            <p:ph type="subTitle" idx="1"/>
          </p:nvPr>
        </p:nvSpPr>
        <p:spPr>
          <a:xfrm>
            <a:off x="1524000" y="3313939"/>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a:extLst>
              <a:ext uri="{FF2B5EF4-FFF2-40B4-BE49-F238E27FC236}">
                <a16:creationId xmlns:a16="http://schemas.microsoft.com/office/drawing/2014/main" id="{1BA7C03E-EF71-2C40-9E45-BF08314EE5F1}"/>
              </a:ext>
            </a:extLst>
          </p:cNvPr>
          <p:cNvSpPr>
            <a:spLocks noGrp="1"/>
          </p:cNvSpPr>
          <p:nvPr>
            <p:ph type="sldNum" sz="quarter" idx="12"/>
          </p:nvPr>
        </p:nvSpPr>
        <p:spPr>
          <a:xfrm>
            <a:off x="838200" y="5991633"/>
            <a:ext cx="2587831" cy="365125"/>
          </a:xfrm>
        </p:spPr>
        <p:txBody>
          <a:bodyPr/>
          <a:lstStyle/>
          <a:p>
            <a:fld id="{B4E9AFF7-6653-6A4D-A979-64D2F5BECA26}" type="slidenum">
              <a:rPr lang="en-US" smtClean="0"/>
              <a:t>‹#›</a:t>
            </a:fld>
            <a:endParaRPr lang="en-US" dirty="0"/>
          </a:p>
        </p:txBody>
      </p:sp>
      <p:pic>
        <p:nvPicPr>
          <p:cNvPr id="9" name="Picture 8">
            <a:extLst>
              <a:ext uri="{FF2B5EF4-FFF2-40B4-BE49-F238E27FC236}">
                <a16:creationId xmlns:a16="http://schemas.microsoft.com/office/drawing/2014/main" id="{C81DC1BB-A980-8448-BB01-0788DE4349F9}"/>
              </a:ext>
            </a:extLst>
          </p:cNvPr>
          <p:cNvPicPr>
            <a:picLocks noChangeAspect="1"/>
          </p:cNvPicPr>
          <p:nvPr userDrawn="1"/>
        </p:nvPicPr>
        <p:blipFill>
          <a:blip r:embed="rId2"/>
          <a:srcRect/>
          <a:stretch/>
        </p:blipFill>
        <p:spPr>
          <a:xfrm>
            <a:off x="4509370" y="4488761"/>
            <a:ext cx="3173260" cy="1997822"/>
          </a:xfrm>
          <a:prstGeom prst="rect">
            <a:avLst/>
          </a:prstGeom>
        </p:spPr>
      </p:pic>
    </p:spTree>
    <p:extLst>
      <p:ext uri="{BB962C8B-B14F-4D97-AF65-F5344CB8AC3E}">
        <p14:creationId xmlns:p14="http://schemas.microsoft.com/office/powerpoint/2010/main" val="295740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Conclus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24E78-1993-A540-9F01-A28635FB4893}"/>
              </a:ext>
            </a:extLst>
          </p:cNvPr>
          <p:cNvSpPr>
            <a:spLocks noGrp="1"/>
          </p:cNvSpPr>
          <p:nvPr>
            <p:ph type="title" hasCustomPrompt="1"/>
          </p:nvPr>
        </p:nvSpPr>
        <p:spPr>
          <a:xfrm>
            <a:off x="831850" y="1656521"/>
            <a:ext cx="10515600" cy="2187986"/>
          </a:xfrm>
        </p:spPr>
        <p:txBody>
          <a:bodyPr anchor="t"/>
          <a:lstStyle>
            <a:lvl1pPr algn="ctr">
              <a:defRPr sz="6000">
                <a:solidFill>
                  <a:schemeClr val="bg1"/>
                </a:solidFill>
              </a:defRPr>
            </a:lvl1pPr>
          </a:lstStyle>
          <a:p>
            <a:r>
              <a:rPr lang="en-US" dirty="0"/>
              <a:t>Conclusion</a:t>
            </a:r>
          </a:p>
        </p:txBody>
      </p:sp>
      <p:sp>
        <p:nvSpPr>
          <p:cNvPr id="3" name="Text Placeholder 2">
            <a:extLst>
              <a:ext uri="{FF2B5EF4-FFF2-40B4-BE49-F238E27FC236}">
                <a16:creationId xmlns:a16="http://schemas.microsoft.com/office/drawing/2014/main" id="{2EC1F37B-372F-0146-A20D-449355B25403}"/>
              </a:ext>
            </a:extLst>
          </p:cNvPr>
          <p:cNvSpPr>
            <a:spLocks noGrp="1"/>
          </p:cNvSpPr>
          <p:nvPr>
            <p:ph type="body" idx="1" hasCustomPrompt="1"/>
          </p:nvPr>
        </p:nvSpPr>
        <p:spPr>
          <a:xfrm>
            <a:off x="831850" y="4867949"/>
            <a:ext cx="5493794" cy="1500187"/>
          </a:xfrm>
        </p:spPr>
        <p:txBody>
          <a:bodyPr anchor="b"/>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0"/>
            <a:r>
              <a:rPr lang="en-US" dirty="0"/>
              <a:t>Title</a:t>
            </a:r>
          </a:p>
          <a:p>
            <a:pPr lvl="0"/>
            <a:r>
              <a:rPr lang="en-US" dirty="0"/>
              <a:t>Email</a:t>
            </a:r>
          </a:p>
        </p:txBody>
      </p:sp>
      <p:pic>
        <p:nvPicPr>
          <p:cNvPr id="12" name="Picture 11">
            <a:extLst>
              <a:ext uri="{FF2B5EF4-FFF2-40B4-BE49-F238E27FC236}">
                <a16:creationId xmlns:a16="http://schemas.microsoft.com/office/drawing/2014/main" id="{33EDFD73-0710-2244-860D-4BA6234A0E5E}"/>
              </a:ext>
            </a:extLst>
          </p:cNvPr>
          <p:cNvPicPr>
            <a:picLocks noChangeAspect="1"/>
          </p:cNvPicPr>
          <p:nvPr userDrawn="1"/>
        </p:nvPicPr>
        <p:blipFill>
          <a:blip r:embed="rId3"/>
          <a:srcRect/>
          <a:stretch/>
        </p:blipFill>
        <p:spPr>
          <a:xfrm>
            <a:off x="8726555" y="5790260"/>
            <a:ext cx="2892287" cy="577876"/>
          </a:xfrm>
          <a:prstGeom prst="rect">
            <a:avLst/>
          </a:prstGeom>
        </p:spPr>
      </p:pic>
    </p:spTree>
    <p:extLst>
      <p:ext uri="{BB962C8B-B14F-4D97-AF65-F5344CB8AC3E}">
        <p14:creationId xmlns:p14="http://schemas.microsoft.com/office/powerpoint/2010/main" val="371777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9ED37-4F17-3341-80DD-6302FD9C0346}"/>
              </a:ext>
            </a:extLst>
          </p:cNvPr>
          <p:cNvSpPr>
            <a:spLocks noGrp="1"/>
          </p:cNvSpPr>
          <p:nvPr>
            <p:ph type="title" hasCustomPrompt="1"/>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456E732-1F86-874D-B35F-F0D15E08E9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2C13372-CC48-6246-83C0-B536F3DCA74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75CF31-8755-3E42-B89A-9D67D96D7102}"/>
              </a:ext>
            </a:extLst>
          </p:cNvPr>
          <p:cNvSpPr>
            <a:spLocks noGrp="1"/>
          </p:cNvSpPr>
          <p:nvPr>
            <p:ph type="sldNum" sz="quarter" idx="12"/>
          </p:nvPr>
        </p:nvSpPr>
        <p:spPr>
          <a:xfrm>
            <a:off x="838200" y="6004323"/>
            <a:ext cx="2635332" cy="365125"/>
          </a:xfrm>
        </p:spPr>
        <p:txBody>
          <a:bodyPr/>
          <a:lstStyle/>
          <a:p>
            <a:fld id="{B4E9AFF7-6653-6A4D-A979-64D2F5BECA26}" type="slidenum">
              <a:rPr lang="en-US" smtClean="0"/>
              <a:t>‹#›</a:t>
            </a:fld>
            <a:endParaRPr lang="en-US" dirty="0"/>
          </a:p>
        </p:txBody>
      </p:sp>
    </p:spTree>
    <p:extLst>
      <p:ext uri="{BB962C8B-B14F-4D97-AF65-F5344CB8AC3E}">
        <p14:creationId xmlns:p14="http://schemas.microsoft.com/office/powerpoint/2010/main" val="306765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24E78-1993-A540-9F01-A28635FB48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EC1F37B-372F-0146-A20D-449355B25403}"/>
              </a:ext>
            </a:extLst>
          </p:cNvPr>
          <p:cNvSpPr>
            <a:spLocks noGrp="1"/>
          </p:cNvSpPr>
          <p:nvPr>
            <p:ph type="body" idx="1"/>
          </p:nvPr>
        </p:nvSpPr>
        <p:spPr>
          <a:xfrm>
            <a:off x="831850" y="4589463"/>
            <a:ext cx="10515600" cy="12017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87ADC64B-5CD5-7341-B6E0-9B4F677F9F9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C918467-A91D-B840-9781-A402C93E7E3A}"/>
              </a:ext>
            </a:extLst>
          </p:cNvPr>
          <p:cNvSpPr>
            <a:spLocks noGrp="1"/>
          </p:cNvSpPr>
          <p:nvPr>
            <p:ph type="sldNum" sz="quarter" idx="12"/>
          </p:nvPr>
        </p:nvSpPr>
        <p:spPr>
          <a:xfrm>
            <a:off x="838200" y="6004322"/>
            <a:ext cx="2665021" cy="365125"/>
          </a:xfrm>
        </p:spPr>
        <p:txBody>
          <a:bodyPr/>
          <a:lstStyle/>
          <a:p>
            <a:fld id="{B4E9AFF7-6653-6A4D-A979-64D2F5BECA26}" type="slidenum">
              <a:rPr lang="en-US" smtClean="0"/>
              <a:t>‹#›</a:t>
            </a:fld>
            <a:endParaRPr lang="en-US" dirty="0"/>
          </a:p>
        </p:txBody>
      </p:sp>
    </p:spTree>
    <p:extLst>
      <p:ext uri="{BB962C8B-B14F-4D97-AF65-F5344CB8AC3E}">
        <p14:creationId xmlns:p14="http://schemas.microsoft.com/office/powerpoint/2010/main" val="3884017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BC8D6-6BCB-BD4B-B6E0-92A778004E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C4099C-8353-F44E-8406-26AC07974CEE}"/>
              </a:ext>
            </a:extLst>
          </p:cNvPr>
          <p:cNvSpPr>
            <a:spLocks noGrp="1"/>
          </p:cNvSpPr>
          <p:nvPr>
            <p:ph sz="half" idx="1"/>
          </p:nvPr>
        </p:nvSpPr>
        <p:spPr>
          <a:xfrm>
            <a:off x="838200" y="1825625"/>
            <a:ext cx="5181600" cy="4043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8CC49-08EF-8048-B6B2-BC247008F046}"/>
              </a:ext>
            </a:extLst>
          </p:cNvPr>
          <p:cNvSpPr>
            <a:spLocks noGrp="1"/>
          </p:cNvSpPr>
          <p:nvPr>
            <p:ph sz="half" idx="2"/>
          </p:nvPr>
        </p:nvSpPr>
        <p:spPr>
          <a:xfrm>
            <a:off x="6172200" y="1825625"/>
            <a:ext cx="5181600" cy="4043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82CCBEF1-4544-884E-86EB-5374139098C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277F880-2CCE-9044-8CE8-A7CF47CE5236}"/>
              </a:ext>
            </a:extLst>
          </p:cNvPr>
          <p:cNvSpPr>
            <a:spLocks noGrp="1"/>
          </p:cNvSpPr>
          <p:nvPr>
            <p:ph type="sldNum" sz="quarter" idx="12"/>
          </p:nvPr>
        </p:nvSpPr>
        <p:spPr>
          <a:xfrm>
            <a:off x="838200" y="6004323"/>
            <a:ext cx="2688771" cy="365125"/>
          </a:xfrm>
        </p:spPr>
        <p:txBody>
          <a:bodyPr/>
          <a:lstStyle/>
          <a:p>
            <a:fld id="{B4E9AFF7-6653-6A4D-A979-64D2F5BECA26}" type="slidenum">
              <a:rPr lang="en-US" smtClean="0"/>
              <a:t>‹#›</a:t>
            </a:fld>
            <a:endParaRPr lang="en-US" dirty="0"/>
          </a:p>
        </p:txBody>
      </p:sp>
    </p:spTree>
    <p:extLst>
      <p:ext uri="{BB962C8B-B14F-4D97-AF65-F5344CB8AC3E}">
        <p14:creationId xmlns:p14="http://schemas.microsoft.com/office/powerpoint/2010/main" val="2524532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CE802-B46A-204D-94D4-E50D913AEE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D7812B-2A55-D049-A1C2-A4C973ACA5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58766B-6B24-3B45-B55F-3D85F881F93D}"/>
              </a:ext>
            </a:extLst>
          </p:cNvPr>
          <p:cNvSpPr>
            <a:spLocks noGrp="1"/>
          </p:cNvSpPr>
          <p:nvPr>
            <p:ph sz="half" idx="2"/>
          </p:nvPr>
        </p:nvSpPr>
        <p:spPr>
          <a:xfrm>
            <a:off x="839788" y="2505075"/>
            <a:ext cx="5157787" cy="33921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A7F728-2418-1540-9191-5FDFA36D85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948585-BFC1-9148-A0B5-07C83C2F21BA}"/>
              </a:ext>
            </a:extLst>
          </p:cNvPr>
          <p:cNvSpPr>
            <a:spLocks noGrp="1"/>
          </p:cNvSpPr>
          <p:nvPr>
            <p:ph sz="quarter" idx="4"/>
          </p:nvPr>
        </p:nvSpPr>
        <p:spPr>
          <a:xfrm>
            <a:off x="6172200" y="2505075"/>
            <a:ext cx="5183188" cy="33921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BD1371BF-1A9F-5641-95DB-6C0FE67BBB9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1121846-D4EB-5949-B8F3-E40099164899}"/>
              </a:ext>
            </a:extLst>
          </p:cNvPr>
          <p:cNvSpPr>
            <a:spLocks noGrp="1"/>
          </p:cNvSpPr>
          <p:nvPr>
            <p:ph type="sldNum" sz="quarter" idx="12"/>
          </p:nvPr>
        </p:nvSpPr>
        <p:spPr>
          <a:xfrm>
            <a:off x="838200" y="6004323"/>
            <a:ext cx="2682834" cy="365125"/>
          </a:xfrm>
        </p:spPr>
        <p:txBody>
          <a:bodyPr/>
          <a:lstStyle/>
          <a:p>
            <a:fld id="{B4E9AFF7-6653-6A4D-A979-64D2F5BECA26}" type="slidenum">
              <a:rPr lang="en-US" smtClean="0"/>
              <a:t>‹#›</a:t>
            </a:fld>
            <a:endParaRPr lang="en-US" dirty="0"/>
          </a:p>
        </p:txBody>
      </p:sp>
    </p:spTree>
    <p:extLst>
      <p:ext uri="{BB962C8B-B14F-4D97-AF65-F5344CB8AC3E}">
        <p14:creationId xmlns:p14="http://schemas.microsoft.com/office/powerpoint/2010/main" val="164583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59A27-C210-CF48-97F8-943B5EBAC6EC}"/>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385EC86A-0D15-764F-AA81-41016E208EA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B633FAA-B5EA-C54D-A18B-17F16CA5F110}"/>
              </a:ext>
            </a:extLst>
          </p:cNvPr>
          <p:cNvSpPr>
            <a:spLocks noGrp="1"/>
          </p:cNvSpPr>
          <p:nvPr>
            <p:ph type="sldNum" sz="quarter" idx="12"/>
          </p:nvPr>
        </p:nvSpPr>
        <p:spPr>
          <a:xfrm>
            <a:off x="838200" y="6005974"/>
            <a:ext cx="2670958" cy="365125"/>
          </a:xfrm>
        </p:spPr>
        <p:txBody>
          <a:bodyPr/>
          <a:lstStyle/>
          <a:p>
            <a:fld id="{B4E9AFF7-6653-6A4D-A979-64D2F5BECA26}" type="slidenum">
              <a:rPr lang="en-US" smtClean="0"/>
              <a:t>‹#›</a:t>
            </a:fld>
            <a:endParaRPr lang="en-US" dirty="0"/>
          </a:p>
        </p:txBody>
      </p:sp>
    </p:spTree>
    <p:extLst>
      <p:ext uri="{BB962C8B-B14F-4D97-AF65-F5344CB8AC3E}">
        <p14:creationId xmlns:p14="http://schemas.microsoft.com/office/powerpoint/2010/main" val="2971224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BC8BA86-4F41-AF40-BBD9-45DCB3C336DD}"/>
              </a:ext>
            </a:extLst>
          </p:cNvPr>
          <p:cNvSpPr>
            <a:spLocks noGrp="1"/>
          </p:cNvSpPr>
          <p:nvPr>
            <p:ph type="title"/>
          </p:nvPr>
        </p:nvSpPr>
        <p:spPr>
          <a:xfrm>
            <a:off x="0" y="-1538831"/>
            <a:ext cx="10515600" cy="1325563"/>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7AE991BC-E157-B340-860E-81A4EBD04B2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26805CF-1707-5749-8109-20FA44953EE0}"/>
              </a:ext>
            </a:extLst>
          </p:cNvPr>
          <p:cNvSpPr>
            <a:spLocks noGrp="1"/>
          </p:cNvSpPr>
          <p:nvPr>
            <p:ph type="sldNum" sz="quarter" idx="12"/>
          </p:nvPr>
        </p:nvSpPr>
        <p:spPr>
          <a:xfrm>
            <a:off x="838200" y="6004322"/>
            <a:ext cx="2605644" cy="365125"/>
          </a:xfrm>
        </p:spPr>
        <p:txBody>
          <a:bodyPr/>
          <a:lstStyle/>
          <a:p>
            <a:fld id="{B4E9AFF7-6653-6A4D-A979-64D2F5BECA26}" type="slidenum">
              <a:rPr lang="en-US" smtClean="0"/>
              <a:t>‹#›</a:t>
            </a:fld>
            <a:endParaRPr lang="en-US" dirty="0"/>
          </a:p>
        </p:txBody>
      </p:sp>
    </p:spTree>
    <p:extLst>
      <p:ext uri="{BB962C8B-B14F-4D97-AF65-F5344CB8AC3E}">
        <p14:creationId xmlns:p14="http://schemas.microsoft.com/office/powerpoint/2010/main" val="694746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654A1-6207-5141-AAB1-9A7630DA98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D39F95B-0887-9F4F-BA1C-0B9CBE5AED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D6515B1-8A32-AB43-82F2-51A60BC2E3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5FC3D973-68F9-5B46-A3D8-B7AF20B00EA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4AA68CE-A588-FE4D-9C1E-5BE4A1A82F81}"/>
              </a:ext>
            </a:extLst>
          </p:cNvPr>
          <p:cNvSpPr>
            <a:spLocks noGrp="1"/>
          </p:cNvSpPr>
          <p:nvPr>
            <p:ph type="sldNum" sz="quarter" idx="12"/>
          </p:nvPr>
        </p:nvSpPr>
        <p:spPr>
          <a:xfrm>
            <a:off x="838200" y="6004323"/>
            <a:ext cx="2670958" cy="365125"/>
          </a:xfrm>
        </p:spPr>
        <p:txBody>
          <a:bodyPr/>
          <a:lstStyle/>
          <a:p>
            <a:fld id="{B4E9AFF7-6653-6A4D-A979-64D2F5BECA26}" type="slidenum">
              <a:rPr lang="en-US" smtClean="0"/>
              <a:t>‹#›</a:t>
            </a:fld>
            <a:endParaRPr lang="en-US" dirty="0"/>
          </a:p>
        </p:txBody>
      </p:sp>
    </p:spTree>
    <p:extLst>
      <p:ext uri="{BB962C8B-B14F-4D97-AF65-F5344CB8AC3E}">
        <p14:creationId xmlns:p14="http://schemas.microsoft.com/office/powerpoint/2010/main" val="2948330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75185-7056-B946-8F27-7890BB2A34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0AF3B6-3151-9346-B00D-EBED7ED75F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CA5EF208-3C62-3840-A816-A69F27E0BF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AB0C1DD0-6624-6048-953E-41055A0D34C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74C492C-9027-2B43-9637-56046A0631C2}"/>
              </a:ext>
            </a:extLst>
          </p:cNvPr>
          <p:cNvSpPr>
            <a:spLocks noGrp="1"/>
          </p:cNvSpPr>
          <p:nvPr>
            <p:ph type="sldNum" sz="quarter" idx="12"/>
          </p:nvPr>
        </p:nvSpPr>
        <p:spPr>
          <a:xfrm>
            <a:off x="838200" y="6004323"/>
            <a:ext cx="2676896" cy="365125"/>
          </a:xfrm>
        </p:spPr>
        <p:txBody>
          <a:bodyPr/>
          <a:lstStyle/>
          <a:p>
            <a:fld id="{B4E9AFF7-6653-6A4D-A979-64D2F5BECA26}" type="slidenum">
              <a:rPr lang="en-US" smtClean="0"/>
              <a:t>‹#›</a:t>
            </a:fld>
            <a:endParaRPr lang="en-US" dirty="0"/>
          </a:p>
        </p:txBody>
      </p:sp>
    </p:spTree>
    <p:extLst>
      <p:ext uri="{BB962C8B-B14F-4D97-AF65-F5344CB8AC3E}">
        <p14:creationId xmlns:p14="http://schemas.microsoft.com/office/powerpoint/2010/main" val="2128403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4BC199-4655-F541-83EE-721E1D0864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5445D78-BC86-6C4A-8173-07BC8BF4F06C}"/>
              </a:ext>
            </a:extLst>
          </p:cNvPr>
          <p:cNvSpPr>
            <a:spLocks noGrp="1"/>
          </p:cNvSpPr>
          <p:nvPr>
            <p:ph type="body" idx="1"/>
          </p:nvPr>
        </p:nvSpPr>
        <p:spPr>
          <a:xfrm>
            <a:off x="838200" y="1825625"/>
            <a:ext cx="10515600" cy="39920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4989E362-4DC4-BA42-AD46-DCFCBF72CE19}"/>
              </a:ext>
            </a:extLst>
          </p:cNvPr>
          <p:cNvSpPr>
            <a:spLocks noGrp="1"/>
          </p:cNvSpPr>
          <p:nvPr>
            <p:ph type="ftr" sz="quarter" idx="3"/>
          </p:nvPr>
        </p:nvSpPr>
        <p:spPr>
          <a:xfrm>
            <a:off x="4038600" y="600432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75AB465-CD1B-7A41-8A74-7F4A07B23239}"/>
              </a:ext>
            </a:extLst>
          </p:cNvPr>
          <p:cNvSpPr>
            <a:spLocks noGrp="1"/>
          </p:cNvSpPr>
          <p:nvPr>
            <p:ph type="sldNum" sz="quarter" idx="4"/>
          </p:nvPr>
        </p:nvSpPr>
        <p:spPr>
          <a:xfrm>
            <a:off x="838200" y="600432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E9AFF7-6653-6A4D-A979-64D2F5BECA26}" type="slidenum">
              <a:rPr lang="en-US" smtClean="0"/>
              <a:pPr/>
              <a:t>‹#›</a:t>
            </a:fld>
            <a:endParaRPr lang="en-US" dirty="0"/>
          </a:p>
        </p:txBody>
      </p:sp>
      <p:pic>
        <p:nvPicPr>
          <p:cNvPr id="12" name="Picture 11">
            <a:extLst>
              <a:ext uri="{FF2B5EF4-FFF2-40B4-BE49-F238E27FC236}">
                <a16:creationId xmlns:a16="http://schemas.microsoft.com/office/drawing/2014/main" id="{6A0032F1-0121-BE4C-B781-236291AD7975}"/>
              </a:ext>
            </a:extLst>
          </p:cNvPr>
          <p:cNvPicPr>
            <a:picLocks noChangeAspect="1"/>
          </p:cNvPicPr>
          <p:nvPr userDrawn="1"/>
        </p:nvPicPr>
        <p:blipFill>
          <a:blip r:embed="rId13"/>
          <a:srcRect t="4530" b="4530"/>
          <a:stretch/>
        </p:blipFill>
        <p:spPr>
          <a:xfrm>
            <a:off x="9022846" y="5946775"/>
            <a:ext cx="2695388" cy="487282"/>
          </a:xfrm>
          <a:prstGeom prst="rect">
            <a:avLst/>
          </a:prstGeom>
        </p:spPr>
      </p:pic>
    </p:spTree>
    <p:extLst>
      <p:ext uri="{BB962C8B-B14F-4D97-AF65-F5344CB8AC3E}">
        <p14:creationId xmlns:p14="http://schemas.microsoft.com/office/powerpoint/2010/main" val="2207130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cap="all" baseline="0">
          <a:solidFill>
            <a:schemeClr val="tx1"/>
          </a:solidFill>
          <a:latin typeface="Impact" panose="020B080603090205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sc.edu/about/offices_and_divisions/research/research_security/ftrp.php" TargetMode="External"/><Relationship Id="rId3" Type="http://schemas.openxmlformats.org/officeDocument/2006/relationships/hyperlink" Target="https://sc.edu/about/offices_and_divisions/research/research_security/index.php" TargetMode="External"/><Relationship Id="rId7" Type="http://schemas.openxmlformats.org/officeDocument/2006/relationships/hyperlink" Target="https://sc.edu/about/offices_and_divisions/research/research_security/coi_disclosures.php"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sc.edu/about/offices_and_divisions/research/research_security/international_collaborations.php" TargetMode="External"/><Relationship Id="rId11" Type="http://schemas.openxmlformats.org/officeDocument/2006/relationships/image" Target="../media/image26.png"/><Relationship Id="rId5" Type="http://schemas.openxmlformats.org/officeDocument/2006/relationships/hyperlink" Target="https://sc.edu/about/offices_and_divisions/research/research_security/foreign_travel.php" TargetMode="External"/><Relationship Id="rId10" Type="http://schemas.openxmlformats.org/officeDocument/2006/relationships/hyperlink" Target="https://www.sc.edu/about/offices_and_divisions/research-training-education/research-operations-trainings/research-security-trainings/index.php" TargetMode="External"/><Relationship Id="rId4" Type="http://schemas.openxmlformats.org/officeDocument/2006/relationships/hyperlink" Target="https://sc.edu/about/offices_and_divisions/research/research_security/about/index.php" TargetMode="External"/><Relationship Id="rId9" Type="http://schemas.openxmlformats.org/officeDocument/2006/relationships/hyperlink" Target="https://sc.edu/about/offices_and_divisions/research/research_security/insider_threat.php"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sc.edu/policies/ppm/btru118.pdf" TargetMode="External"/><Relationship Id="rId7" Type="http://schemas.openxmlformats.org/officeDocument/2006/relationships/image" Target="../media/image27.png"/><Relationship Id="rId2" Type="http://schemas.openxmlformats.org/officeDocument/2006/relationships/hyperlink" Target="https://www.sc.edu/policies/ppm/acaf150.pdf" TargetMode="External"/><Relationship Id="rId1" Type="http://schemas.openxmlformats.org/officeDocument/2006/relationships/slideLayout" Target="../slideLayouts/slideLayout5.xml"/><Relationship Id="rId6" Type="http://schemas.openxmlformats.org/officeDocument/2006/relationships/hyperlink" Target="https://www.sc.edu/policies/ppm/rsch110.pdf" TargetMode="External"/><Relationship Id="rId5" Type="http://schemas.openxmlformats.org/officeDocument/2006/relationships/hyperlink" Target="https://www.sc.edu/policies/ppm/fina150.pdf" TargetMode="External"/><Relationship Id="rId4" Type="http://schemas.openxmlformats.org/officeDocument/2006/relationships/hyperlink" Target="https://www.sc.edu/policies/ppm/rsch106.pdf"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sc.edu/about/offices_and_divisions/research_and_grant_development/research-toolbox/index.php"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F9F61-B891-3944-9E22-503B0C38A722}"/>
              </a:ext>
            </a:extLst>
          </p:cNvPr>
          <p:cNvSpPr>
            <a:spLocks noGrp="1"/>
          </p:cNvSpPr>
          <p:nvPr>
            <p:ph type="ctrTitle"/>
          </p:nvPr>
        </p:nvSpPr>
        <p:spPr>
          <a:xfrm>
            <a:off x="1524000" y="276856"/>
            <a:ext cx="9144000" cy="2387600"/>
          </a:xfrm>
        </p:spPr>
        <p:txBody>
          <a:bodyPr>
            <a:normAutofit fontScale="90000"/>
          </a:bodyPr>
          <a:lstStyle/>
          <a:p>
            <a:br>
              <a:rPr lang="en-US" sz="5600" dirty="0"/>
            </a:br>
            <a:r>
              <a:rPr lang="en-US" sz="5600" dirty="0"/>
              <a:t>Navigating the </a:t>
            </a:r>
            <a:br>
              <a:rPr lang="en-US" sz="5600" dirty="0"/>
            </a:br>
            <a:r>
              <a:rPr lang="en-US" sz="5600" dirty="0" err="1"/>
              <a:t>usc</a:t>
            </a:r>
            <a:r>
              <a:rPr lang="en-US" sz="5600" dirty="0"/>
              <a:t> research ecosystem</a:t>
            </a:r>
          </a:p>
        </p:txBody>
      </p:sp>
      <p:sp>
        <p:nvSpPr>
          <p:cNvPr id="3" name="Subtitle 2">
            <a:extLst>
              <a:ext uri="{FF2B5EF4-FFF2-40B4-BE49-F238E27FC236}">
                <a16:creationId xmlns:a16="http://schemas.microsoft.com/office/drawing/2014/main" id="{8B96A461-863C-424F-BAE7-45F2ACA74C3E}"/>
              </a:ext>
            </a:extLst>
          </p:cNvPr>
          <p:cNvSpPr>
            <a:spLocks noGrp="1"/>
          </p:cNvSpPr>
          <p:nvPr>
            <p:ph type="subTitle" idx="1"/>
          </p:nvPr>
        </p:nvSpPr>
        <p:spPr>
          <a:xfrm>
            <a:off x="1966633" y="2989191"/>
            <a:ext cx="9577668" cy="1379085"/>
          </a:xfrm>
        </p:spPr>
        <p:txBody>
          <a:bodyPr>
            <a:normAutofit/>
          </a:bodyPr>
          <a:lstStyle/>
          <a:p>
            <a:pPr algn="l"/>
            <a:r>
              <a:rPr lang="en-US" sz="2000" b="1" i="1" dirty="0"/>
              <a:t>Lumi Bakos, PhD, </a:t>
            </a:r>
            <a:r>
              <a:rPr lang="en-US" sz="2000" dirty="0"/>
              <a:t>Associate Vice President for Research</a:t>
            </a:r>
          </a:p>
          <a:p>
            <a:pPr algn="l"/>
            <a:r>
              <a:rPr lang="en-US" sz="2000" b="1" i="1" dirty="0"/>
              <a:t>Emily Devereux, DPA, CRA</a:t>
            </a:r>
            <a:r>
              <a:rPr lang="en-US" sz="2000" dirty="0"/>
              <a:t>, Associate Vice President for Research </a:t>
            </a:r>
          </a:p>
          <a:p>
            <a:pPr algn="l"/>
            <a:r>
              <a:rPr lang="en-US" sz="2000" b="1" dirty="0"/>
              <a:t>Steve Schrimpf</a:t>
            </a:r>
            <a:r>
              <a:rPr lang="en-US" sz="2000" dirty="0"/>
              <a:t>, Chief Research Security Officer</a:t>
            </a:r>
          </a:p>
          <a:p>
            <a:endParaRPr lang="en-US" dirty="0"/>
          </a:p>
          <a:p>
            <a:endParaRPr lang="en-US" dirty="0"/>
          </a:p>
        </p:txBody>
      </p:sp>
    </p:spTree>
    <p:extLst>
      <p:ext uri="{BB962C8B-B14F-4D97-AF65-F5344CB8AC3E}">
        <p14:creationId xmlns:p14="http://schemas.microsoft.com/office/powerpoint/2010/main" val="3587006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3ACA6-288E-C0A6-F3E8-9CA0068B4F8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22DAA45-5432-C349-6ED5-EC170BF6E99E}"/>
              </a:ext>
            </a:extLst>
          </p:cNvPr>
          <p:cNvSpPr txBox="1">
            <a:spLocks noGrp="1"/>
          </p:cNvSpPr>
          <p:nvPr>
            <p:ph type="title" idx="4294967295"/>
          </p:nvPr>
        </p:nvSpPr>
        <p:spPr>
          <a:xfrm>
            <a:off x="256032" y="319672"/>
            <a:ext cx="1165860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Impact" panose="020B0806030902050204" pitchFamily="34" charset="0"/>
                <a:ea typeface="+mn-ea"/>
                <a:cs typeface="+mn-cs"/>
              </a:rPr>
              <a:t>CGI Hub Contact</a:t>
            </a:r>
            <a:r>
              <a:rPr kumimoji="0" lang="en-US" sz="4400" b="0" i="0" u="none" strike="noStrike" kern="1200" cap="none" spc="0" normalizeH="0" noProof="0" dirty="0">
                <a:ln>
                  <a:noFill/>
                </a:ln>
                <a:solidFill>
                  <a:schemeClr val="tx1"/>
                </a:solidFill>
                <a:effectLst/>
                <a:uLnTx/>
                <a:uFillTx/>
                <a:latin typeface="Impact" panose="020B0806030902050204" pitchFamily="34" charset="0"/>
                <a:ea typeface="+mn-ea"/>
                <a:cs typeface="+mn-cs"/>
              </a:rPr>
              <a:t> Information</a:t>
            </a:r>
            <a:endParaRPr kumimoji="0" lang="en-US" sz="4400" b="0" i="0" u="none" strike="noStrike" kern="1200" cap="none" spc="0" normalizeH="0" baseline="0" noProof="0" dirty="0">
              <a:ln>
                <a:noFill/>
              </a:ln>
              <a:solidFill>
                <a:schemeClr val="tx1"/>
              </a:solidFill>
              <a:effectLst/>
              <a:uLnTx/>
              <a:uFillTx/>
              <a:latin typeface="Impact" panose="020B0806030902050204" pitchFamily="34" charset="0"/>
              <a:ea typeface="+mn-ea"/>
              <a:cs typeface="+mn-cs"/>
            </a:endParaRPr>
          </a:p>
        </p:txBody>
      </p:sp>
      <p:sp>
        <p:nvSpPr>
          <p:cNvPr id="6" name="TextBox 5">
            <a:extLst>
              <a:ext uri="{FF2B5EF4-FFF2-40B4-BE49-F238E27FC236}">
                <a16:creationId xmlns:a16="http://schemas.microsoft.com/office/drawing/2014/main" id="{E907CAF0-483C-5D8C-5690-7CD5168FA49C}"/>
              </a:ext>
            </a:extLst>
          </p:cNvPr>
          <p:cNvSpPr txBox="1"/>
          <p:nvPr/>
        </p:nvSpPr>
        <p:spPr>
          <a:xfrm>
            <a:off x="448056" y="1472184"/>
            <a:ext cx="5781294" cy="4370427"/>
          </a:xfrm>
          <a:prstGeom prst="rect">
            <a:avLst/>
          </a:prstGeom>
          <a:noFill/>
        </p:spPr>
        <p:txBody>
          <a:bodyPr wrap="square" rtlCol="0">
            <a:spAutoFit/>
          </a:bodyPr>
          <a:lstStyle/>
          <a:p>
            <a:pPr>
              <a:lnSpc>
                <a:spcPts val="3000"/>
              </a:lnSpc>
            </a:pPr>
            <a:r>
              <a:rPr lang="en-US" sz="2800" b="1" dirty="0"/>
              <a:t>Contact Information:</a:t>
            </a:r>
          </a:p>
          <a:p>
            <a:pPr>
              <a:lnSpc>
                <a:spcPts val="3000"/>
              </a:lnSpc>
            </a:pPr>
            <a:endParaRPr lang="en-US" sz="2800" dirty="0"/>
          </a:p>
          <a:p>
            <a:pPr>
              <a:lnSpc>
                <a:spcPts val="3000"/>
              </a:lnSpc>
            </a:pPr>
            <a:r>
              <a:rPr lang="en-US" sz="2000" dirty="0"/>
              <a:t>Director of Proposal Development: </a:t>
            </a:r>
            <a:br>
              <a:rPr lang="en-US" sz="2000" dirty="0"/>
            </a:br>
            <a:r>
              <a:rPr lang="en-US" sz="2000" dirty="0"/>
              <a:t>Vanessa Nelson-Reed, vcn@mailbox.sc.edu</a:t>
            </a:r>
          </a:p>
          <a:p>
            <a:pPr>
              <a:lnSpc>
                <a:spcPts val="3000"/>
              </a:lnSpc>
            </a:pPr>
            <a:endParaRPr lang="en-US" sz="2000" dirty="0"/>
          </a:p>
          <a:p>
            <a:pPr>
              <a:lnSpc>
                <a:spcPts val="3000"/>
              </a:lnSpc>
            </a:pPr>
            <a:r>
              <a:rPr lang="en-US" sz="2000" dirty="0"/>
              <a:t>Research Development Specialist:</a:t>
            </a:r>
            <a:br>
              <a:rPr lang="en-US" sz="2000" dirty="0"/>
            </a:br>
            <a:r>
              <a:rPr lang="en-US" sz="2000" dirty="0"/>
              <a:t>Anne Bailey, bailey25@mailbox.sc.edu</a:t>
            </a:r>
          </a:p>
          <a:p>
            <a:pPr>
              <a:lnSpc>
                <a:spcPts val="3000"/>
              </a:lnSpc>
            </a:pPr>
            <a:endParaRPr lang="en-US" sz="2000" dirty="0"/>
          </a:p>
          <a:p>
            <a:pPr>
              <a:lnSpc>
                <a:spcPts val="3000"/>
              </a:lnSpc>
            </a:pPr>
            <a:r>
              <a:rPr lang="en-US" sz="2000" dirty="0"/>
              <a:t>Associate Vice President for Research:</a:t>
            </a:r>
          </a:p>
          <a:p>
            <a:pPr>
              <a:lnSpc>
                <a:spcPts val="3000"/>
              </a:lnSpc>
            </a:pPr>
            <a:r>
              <a:rPr lang="en-US" sz="2000" dirty="0"/>
              <a:t>Emily Devereux, devereue@mailbox.sc.edu</a:t>
            </a:r>
          </a:p>
          <a:p>
            <a:endParaRPr lang="en-US" sz="2800" dirty="0"/>
          </a:p>
        </p:txBody>
      </p:sp>
      <p:pic>
        <p:nvPicPr>
          <p:cNvPr id="4" name="Picture 3" descr="A QR code that takes you to the CGI Hub's website.">
            <a:extLst>
              <a:ext uri="{FF2B5EF4-FFF2-40B4-BE49-F238E27FC236}">
                <a16:creationId xmlns:a16="http://schemas.microsoft.com/office/drawing/2014/main" id="{570ADCE6-E375-F7E9-79FD-C9F6F01AB40C}"/>
              </a:ext>
            </a:extLst>
          </p:cNvPr>
          <p:cNvPicPr>
            <a:picLocks noChangeAspect="1"/>
          </p:cNvPicPr>
          <p:nvPr/>
        </p:nvPicPr>
        <p:blipFill>
          <a:blip r:embed="rId2"/>
          <a:stretch>
            <a:fillRect/>
          </a:stretch>
        </p:blipFill>
        <p:spPr>
          <a:xfrm>
            <a:off x="6085332" y="4827157"/>
            <a:ext cx="5967733" cy="1847963"/>
          </a:xfrm>
          <a:prstGeom prst="rect">
            <a:avLst/>
          </a:prstGeom>
        </p:spPr>
      </p:pic>
      <p:sp>
        <p:nvSpPr>
          <p:cNvPr id="3" name="TextBox 2">
            <a:extLst>
              <a:ext uri="{FF2B5EF4-FFF2-40B4-BE49-F238E27FC236}">
                <a16:creationId xmlns:a16="http://schemas.microsoft.com/office/drawing/2014/main" id="{75A56F4F-5BC2-A75D-38B4-D1E4DF78F66D}"/>
              </a:ext>
            </a:extLst>
          </p:cNvPr>
          <p:cNvSpPr txBox="1"/>
          <p:nvPr/>
        </p:nvSpPr>
        <p:spPr>
          <a:xfrm>
            <a:off x="6096000" y="2208666"/>
            <a:ext cx="6097904" cy="1220334"/>
          </a:xfrm>
          <a:prstGeom prst="rect">
            <a:avLst/>
          </a:prstGeom>
          <a:noFill/>
        </p:spPr>
        <p:txBody>
          <a:bodyPr wrap="square">
            <a:spAutoFit/>
          </a:bodyPr>
          <a:lstStyle/>
          <a:p>
            <a:pPr>
              <a:lnSpc>
                <a:spcPts val="3000"/>
              </a:lnSpc>
            </a:pPr>
            <a:r>
              <a:rPr lang="en-US" sz="2000" dirty="0"/>
              <a:t>Director of Research Training:</a:t>
            </a:r>
          </a:p>
          <a:p>
            <a:pPr>
              <a:lnSpc>
                <a:spcPts val="3000"/>
              </a:lnSpc>
            </a:pPr>
            <a:r>
              <a:rPr lang="en-US" sz="2000" dirty="0"/>
              <a:t>Bob Wertz, wertzr@mailbox.sc.edu</a:t>
            </a:r>
            <a:br>
              <a:rPr lang="en-US" sz="2400" dirty="0"/>
            </a:br>
            <a:endParaRPr lang="en-US" sz="2400" dirty="0"/>
          </a:p>
        </p:txBody>
      </p:sp>
    </p:spTree>
    <p:extLst>
      <p:ext uri="{BB962C8B-B14F-4D97-AF65-F5344CB8AC3E}">
        <p14:creationId xmlns:p14="http://schemas.microsoft.com/office/powerpoint/2010/main" val="2906436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5AD454B-3AFF-40A0-987E-55FFC829893D}"/>
              </a:ext>
            </a:extLst>
          </p:cNvPr>
          <p:cNvSpPr>
            <a:spLocks noGrp="1"/>
          </p:cNvSpPr>
          <p:nvPr>
            <p:ph type="title"/>
          </p:nvPr>
        </p:nvSpPr>
        <p:spPr/>
        <p:txBody>
          <a:bodyPr/>
          <a:lstStyle/>
          <a:p>
            <a:r>
              <a:rPr lang="en-US" dirty="0"/>
              <a:t>Undergraduate Research Funding</a:t>
            </a:r>
          </a:p>
        </p:txBody>
      </p:sp>
      <p:pic>
        <p:nvPicPr>
          <p:cNvPr id="3" name="Picture 2" descr="The image is a detailed chart listing various types of grants and funding opportunities for undergraduate research.&#10;">
            <a:extLst>
              <a:ext uri="{FF2B5EF4-FFF2-40B4-BE49-F238E27FC236}">
                <a16:creationId xmlns:a16="http://schemas.microsoft.com/office/drawing/2014/main" id="{EB9E44A0-26FA-E5C3-8A8A-C19F37114A91}"/>
              </a:ext>
            </a:extLst>
          </p:cNvPr>
          <p:cNvPicPr>
            <a:picLocks noChangeAspect="1"/>
          </p:cNvPicPr>
          <p:nvPr/>
        </p:nvPicPr>
        <p:blipFill>
          <a:blip r:embed="rId2"/>
          <a:stretch>
            <a:fillRect/>
          </a:stretch>
        </p:blipFill>
        <p:spPr>
          <a:xfrm>
            <a:off x="1899415" y="491490"/>
            <a:ext cx="6901685" cy="5334219"/>
          </a:xfrm>
          <a:prstGeom prst="rect">
            <a:avLst/>
          </a:prstGeom>
        </p:spPr>
      </p:pic>
    </p:spTree>
    <p:extLst>
      <p:ext uri="{BB962C8B-B14F-4D97-AF65-F5344CB8AC3E}">
        <p14:creationId xmlns:p14="http://schemas.microsoft.com/office/powerpoint/2010/main" val="2250251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F2CDFC-5893-BA7B-FBF6-D2DCA06D5C57}"/>
              </a:ext>
            </a:extLst>
          </p:cNvPr>
          <p:cNvSpPr txBox="1">
            <a:spLocks noGrp="1"/>
          </p:cNvSpPr>
          <p:nvPr>
            <p:ph type="title" idx="4294967295"/>
          </p:nvPr>
        </p:nvSpPr>
        <p:spPr>
          <a:xfrm>
            <a:off x="256032" y="319672"/>
            <a:ext cx="1165860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Impact" panose="020B0806030902050204" pitchFamily="34" charset="0"/>
                <a:ea typeface="+mn-ea"/>
                <a:cs typeface="+mn-cs"/>
              </a:rPr>
              <a:t>University of South Carolina Research Cores</a:t>
            </a:r>
          </a:p>
        </p:txBody>
      </p:sp>
      <p:sp>
        <p:nvSpPr>
          <p:cNvPr id="6" name="TextBox 5">
            <a:extLst>
              <a:ext uri="{FF2B5EF4-FFF2-40B4-BE49-F238E27FC236}">
                <a16:creationId xmlns:a16="http://schemas.microsoft.com/office/drawing/2014/main" id="{6CACFF56-78B3-A21A-FB89-E79C0C634F28}"/>
              </a:ext>
            </a:extLst>
          </p:cNvPr>
          <p:cNvSpPr txBox="1"/>
          <p:nvPr/>
        </p:nvSpPr>
        <p:spPr>
          <a:xfrm>
            <a:off x="448056" y="1472184"/>
            <a:ext cx="8549640" cy="4370427"/>
          </a:xfrm>
          <a:prstGeom prst="rect">
            <a:avLst/>
          </a:prstGeom>
          <a:noFill/>
        </p:spPr>
        <p:txBody>
          <a:bodyPr wrap="square" rtlCol="0">
            <a:spAutoFit/>
          </a:bodyPr>
          <a:lstStyle/>
          <a:p>
            <a:pPr>
              <a:lnSpc>
                <a:spcPts val="3000"/>
              </a:lnSpc>
            </a:pPr>
            <a:r>
              <a:rPr lang="en-US" sz="2800" b="1" dirty="0"/>
              <a:t>Contact Information:</a:t>
            </a:r>
          </a:p>
          <a:p>
            <a:pPr>
              <a:lnSpc>
                <a:spcPts val="3000"/>
              </a:lnSpc>
            </a:pPr>
            <a:endParaRPr lang="en-US" sz="2800" dirty="0"/>
          </a:p>
          <a:p>
            <a:pPr>
              <a:lnSpc>
                <a:spcPts val="3000"/>
              </a:lnSpc>
            </a:pPr>
            <a:r>
              <a:rPr lang="en-US" sz="2800" dirty="0"/>
              <a:t>Executive Director for Research Cores and Facilities:  Bob Price – Bob.Price@uscmed.sc.edu</a:t>
            </a:r>
          </a:p>
          <a:p>
            <a:pPr>
              <a:lnSpc>
                <a:spcPts val="3000"/>
              </a:lnSpc>
            </a:pPr>
            <a:endParaRPr lang="en-US" sz="2800" dirty="0"/>
          </a:p>
          <a:p>
            <a:pPr>
              <a:lnSpc>
                <a:spcPts val="3000"/>
              </a:lnSpc>
            </a:pPr>
            <a:r>
              <a:rPr lang="en-US" sz="2800" dirty="0"/>
              <a:t>Director of Finances: Savannah Britz – Savannah.Britz@sc.edu</a:t>
            </a:r>
          </a:p>
          <a:p>
            <a:pPr>
              <a:lnSpc>
                <a:spcPts val="3000"/>
              </a:lnSpc>
            </a:pPr>
            <a:endParaRPr lang="en-US" sz="2800" dirty="0"/>
          </a:p>
          <a:p>
            <a:pPr>
              <a:lnSpc>
                <a:spcPts val="3000"/>
              </a:lnSpc>
            </a:pPr>
            <a:r>
              <a:rPr lang="en-US" sz="2800" dirty="0"/>
              <a:t>Associate Vice President for Research: Lumi Bakos – Bakos@mailbox.sc.edu</a:t>
            </a:r>
          </a:p>
          <a:p>
            <a:endParaRPr lang="en-US" sz="2800" dirty="0"/>
          </a:p>
        </p:txBody>
      </p:sp>
      <p:pic>
        <p:nvPicPr>
          <p:cNvPr id="7" name="Picture 6" descr="A QR code to access the USC Research Cores website.">
            <a:extLst>
              <a:ext uri="{FF2B5EF4-FFF2-40B4-BE49-F238E27FC236}">
                <a16:creationId xmlns:a16="http://schemas.microsoft.com/office/drawing/2014/main" id="{137813C0-AD9F-0BAF-4323-AC6526E4B2FD}"/>
              </a:ext>
            </a:extLst>
          </p:cNvPr>
          <p:cNvPicPr>
            <a:picLocks noChangeAspect="1"/>
          </p:cNvPicPr>
          <p:nvPr/>
        </p:nvPicPr>
        <p:blipFill>
          <a:blip r:embed="rId2"/>
          <a:stretch>
            <a:fillRect/>
          </a:stretch>
        </p:blipFill>
        <p:spPr>
          <a:xfrm>
            <a:off x="9025011" y="3087505"/>
            <a:ext cx="2700762" cy="2731245"/>
          </a:xfrm>
          <a:prstGeom prst="rect">
            <a:avLst/>
          </a:prstGeom>
        </p:spPr>
      </p:pic>
      <p:sp>
        <p:nvSpPr>
          <p:cNvPr id="2" name="TextBox 1">
            <a:extLst>
              <a:ext uri="{FF2B5EF4-FFF2-40B4-BE49-F238E27FC236}">
                <a16:creationId xmlns:a16="http://schemas.microsoft.com/office/drawing/2014/main" id="{A7CDBE95-F2E4-5BE8-468B-E54FCFA6F1AE}"/>
              </a:ext>
            </a:extLst>
          </p:cNvPr>
          <p:cNvSpPr txBox="1"/>
          <p:nvPr/>
        </p:nvSpPr>
        <p:spPr>
          <a:xfrm>
            <a:off x="9025011" y="2542032"/>
            <a:ext cx="2600061" cy="523220"/>
          </a:xfrm>
          <a:prstGeom prst="rect">
            <a:avLst/>
          </a:prstGeom>
          <a:noFill/>
        </p:spPr>
        <p:txBody>
          <a:bodyPr wrap="square" rtlCol="0">
            <a:spAutoFit/>
          </a:bodyPr>
          <a:lstStyle/>
          <a:p>
            <a:pPr algn="ctr"/>
            <a:r>
              <a:rPr lang="en-US" sz="2800" dirty="0"/>
              <a:t>Website</a:t>
            </a:r>
          </a:p>
        </p:txBody>
      </p:sp>
    </p:spTree>
    <p:extLst>
      <p:ext uri="{BB962C8B-B14F-4D97-AF65-F5344CB8AC3E}">
        <p14:creationId xmlns:p14="http://schemas.microsoft.com/office/powerpoint/2010/main" val="3047777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4C374-0CAA-B09A-DC43-136565C3649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E72F48F0-77FF-201F-072C-8314BA5149F0}"/>
              </a:ext>
            </a:extLst>
          </p:cNvPr>
          <p:cNvSpPr txBox="1">
            <a:spLocks noGrp="1"/>
          </p:cNvSpPr>
          <p:nvPr>
            <p:ph type="title" idx="4294967295"/>
          </p:nvPr>
        </p:nvSpPr>
        <p:spPr>
          <a:xfrm>
            <a:off x="256032" y="319672"/>
            <a:ext cx="1165860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Impact" panose="020B0806030902050204" pitchFamily="34" charset="0"/>
                <a:ea typeface="+mn-ea"/>
                <a:cs typeface="+mn-cs"/>
              </a:rPr>
              <a:t>USC Research Cores</a:t>
            </a:r>
          </a:p>
        </p:txBody>
      </p:sp>
      <p:sp>
        <p:nvSpPr>
          <p:cNvPr id="10" name="TextBox 9">
            <a:extLst>
              <a:ext uri="{FF2B5EF4-FFF2-40B4-BE49-F238E27FC236}">
                <a16:creationId xmlns:a16="http://schemas.microsoft.com/office/drawing/2014/main" id="{C13D49E2-0A15-FC52-9A0A-5B58F00DA10C}"/>
              </a:ext>
            </a:extLst>
          </p:cNvPr>
          <p:cNvSpPr txBox="1"/>
          <p:nvPr/>
        </p:nvSpPr>
        <p:spPr>
          <a:xfrm>
            <a:off x="640080" y="1350453"/>
            <a:ext cx="11274552" cy="4752263"/>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sz="2800" dirty="0"/>
              <a:t>CORE: </a:t>
            </a:r>
            <a:r>
              <a:rPr lang="en-US" sz="2800" b="1" u="sng" dirty="0"/>
              <a:t>C</a:t>
            </a:r>
            <a:r>
              <a:rPr lang="en-US" sz="2800" dirty="0"/>
              <a:t>ollaborative </a:t>
            </a:r>
            <a:r>
              <a:rPr lang="en-US" sz="2800" b="1" u="sng" dirty="0"/>
              <a:t>O</a:t>
            </a:r>
            <a:r>
              <a:rPr lang="en-US" sz="2800" dirty="0"/>
              <a:t>pportunities for </a:t>
            </a:r>
            <a:r>
              <a:rPr lang="en-US" sz="2800" b="1" u="sng" dirty="0"/>
              <a:t>R</a:t>
            </a:r>
            <a:r>
              <a:rPr lang="en-US" sz="2800" dirty="0"/>
              <a:t>esearch </a:t>
            </a:r>
            <a:r>
              <a:rPr lang="en-US" sz="2800" b="1" u="sng" dirty="0"/>
              <a:t>E</a:t>
            </a:r>
            <a:r>
              <a:rPr lang="en-US" sz="2800" dirty="0"/>
              <a:t>xcellence</a:t>
            </a:r>
          </a:p>
          <a:p>
            <a:pPr marL="285750" indent="-285750">
              <a:lnSpc>
                <a:spcPct val="150000"/>
              </a:lnSpc>
              <a:buFont typeface="Arial" panose="020B0604020202020204" pitchFamily="34" charset="0"/>
              <a:buChar char="•"/>
            </a:pPr>
            <a:r>
              <a:rPr lang="en-US" sz="2800" dirty="0"/>
              <a:t>Shared research resources that provide</a:t>
            </a:r>
            <a:r>
              <a:rPr lang="en-US" sz="2800" dirty="0">
                <a:solidFill>
                  <a:srgbClr val="000000"/>
                </a:solidFill>
              </a:rPr>
              <a:t> access to equipment, instruments, technology and specialized expertise</a:t>
            </a:r>
          </a:p>
          <a:p>
            <a:pPr marL="285750" indent="-285750">
              <a:lnSpc>
                <a:spcPct val="150000"/>
              </a:lnSpc>
              <a:buFont typeface="Arial" panose="020B0604020202020204" pitchFamily="34" charset="0"/>
              <a:buChar char="•"/>
            </a:pPr>
            <a:r>
              <a:rPr lang="en-US" sz="2800" dirty="0">
                <a:solidFill>
                  <a:srgbClr val="000000"/>
                </a:solidFill>
              </a:rPr>
              <a:t>Available to researchers from any part of the university or other organizations</a:t>
            </a:r>
          </a:p>
          <a:p>
            <a:pPr marL="285750" indent="-285750">
              <a:lnSpc>
                <a:spcPct val="150000"/>
              </a:lnSpc>
              <a:buFont typeface="Arial" panose="020B0604020202020204" pitchFamily="34" charset="0"/>
              <a:buChar char="•"/>
            </a:pPr>
            <a:r>
              <a:rPr lang="en-US" sz="2800" dirty="0">
                <a:solidFill>
                  <a:srgbClr val="000000"/>
                </a:solidFill>
              </a:rPr>
              <a:t>Lab Management Software: Agilent </a:t>
            </a:r>
            <a:r>
              <a:rPr lang="en-US" sz="2800" dirty="0" err="1">
                <a:solidFill>
                  <a:srgbClr val="000000"/>
                </a:solidFill>
              </a:rPr>
              <a:t>iLabs</a:t>
            </a:r>
            <a:r>
              <a:rPr lang="en-US" sz="2800" dirty="0">
                <a:solidFill>
                  <a:srgbClr val="000000"/>
                </a:solidFill>
              </a:rPr>
              <a:t> (Single Sign on with University ID)</a:t>
            </a:r>
          </a:p>
        </p:txBody>
      </p:sp>
    </p:spTree>
    <p:extLst>
      <p:ext uri="{BB962C8B-B14F-4D97-AF65-F5344CB8AC3E}">
        <p14:creationId xmlns:p14="http://schemas.microsoft.com/office/powerpoint/2010/main" val="2686371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C1FB8-F137-7E27-C774-A5680016F715}"/>
              </a:ext>
            </a:extLst>
          </p:cNvPr>
          <p:cNvSpPr>
            <a:spLocks noGrp="1"/>
          </p:cNvSpPr>
          <p:nvPr>
            <p:ph type="title"/>
          </p:nvPr>
        </p:nvSpPr>
        <p:spPr>
          <a:xfrm>
            <a:off x="838200" y="191389"/>
            <a:ext cx="10515600" cy="1325563"/>
          </a:xfrm>
        </p:spPr>
        <p:txBody>
          <a:bodyPr/>
          <a:lstStyle/>
          <a:p>
            <a:pPr algn="ctr"/>
            <a:r>
              <a:rPr lang="en-US" dirty="0"/>
              <a:t>OVPR centralized cores</a:t>
            </a:r>
          </a:p>
        </p:txBody>
      </p:sp>
      <p:sp>
        <p:nvSpPr>
          <p:cNvPr id="3" name="Content Placeholder 2">
            <a:extLst>
              <a:ext uri="{FF2B5EF4-FFF2-40B4-BE49-F238E27FC236}">
                <a16:creationId xmlns:a16="http://schemas.microsoft.com/office/drawing/2014/main" id="{FE5AFD98-7390-1F5B-8602-2380A8461175}"/>
              </a:ext>
            </a:extLst>
          </p:cNvPr>
          <p:cNvSpPr>
            <a:spLocks noGrp="1"/>
          </p:cNvSpPr>
          <p:nvPr>
            <p:ph sz="half" idx="1"/>
          </p:nvPr>
        </p:nvSpPr>
        <p:spPr>
          <a:xfrm>
            <a:off x="838200" y="1359281"/>
            <a:ext cx="5181600" cy="4043761"/>
          </a:xfrm>
        </p:spPr>
        <p:txBody>
          <a:bodyPr>
            <a:noAutofit/>
          </a:bodyPr>
          <a:lstStyle/>
          <a:p>
            <a:r>
              <a:rPr lang="en-US" dirty="0"/>
              <a:t>Instrumentation Resource Facility (IRF) </a:t>
            </a:r>
          </a:p>
          <a:p>
            <a:r>
              <a:rPr lang="en-US" dirty="0"/>
              <a:t>Mouse Experimentation &amp; Germ-Free Core (MEGF) </a:t>
            </a:r>
          </a:p>
          <a:p>
            <a:r>
              <a:rPr lang="en-US" dirty="0"/>
              <a:t>X-ray Photoelectron Spectroscopy (XPS) Core </a:t>
            </a:r>
          </a:p>
          <a:p>
            <a:r>
              <a:rPr lang="en-US" dirty="0"/>
              <a:t>Center for Elemental Mass Spectrometry (CEMS) </a:t>
            </a:r>
          </a:p>
          <a:p>
            <a:r>
              <a:rPr lang="en-US" dirty="0"/>
              <a:t>Mass Spectrometry Facility</a:t>
            </a:r>
          </a:p>
          <a:p>
            <a:endParaRPr lang="en-US" dirty="0"/>
          </a:p>
        </p:txBody>
      </p:sp>
      <p:sp>
        <p:nvSpPr>
          <p:cNvPr id="4" name="Content Placeholder 3">
            <a:extLst>
              <a:ext uri="{FF2B5EF4-FFF2-40B4-BE49-F238E27FC236}">
                <a16:creationId xmlns:a16="http://schemas.microsoft.com/office/drawing/2014/main" id="{588ADD00-C58B-44C3-213B-906189A91E46}"/>
              </a:ext>
            </a:extLst>
          </p:cNvPr>
          <p:cNvSpPr>
            <a:spLocks noGrp="1"/>
          </p:cNvSpPr>
          <p:nvPr>
            <p:ph sz="half" idx="2"/>
          </p:nvPr>
        </p:nvSpPr>
        <p:spPr>
          <a:xfrm>
            <a:off x="6172200" y="1359281"/>
            <a:ext cx="5181600" cy="4043761"/>
          </a:xfrm>
        </p:spPr>
        <p:txBody>
          <a:bodyPr>
            <a:noAutofit/>
          </a:bodyPr>
          <a:lstStyle/>
          <a:p>
            <a:r>
              <a:rPr lang="en-US" dirty="0"/>
              <a:t>Functional Genomics Core (FGC) </a:t>
            </a:r>
          </a:p>
          <a:p>
            <a:r>
              <a:rPr lang="en-US" dirty="0"/>
              <a:t>Electron Microscopy (EM) Center </a:t>
            </a:r>
          </a:p>
          <a:p>
            <a:r>
              <a:rPr lang="en-US" dirty="0"/>
              <a:t>Health Evaluation Systems &amp; Technological Information Archive (HESTIA) </a:t>
            </a:r>
          </a:p>
          <a:p>
            <a:r>
              <a:rPr lang="en-US" dirty="0"/>
              <a:t>Translational Imaging Core</a:t>
            </a:r>
          </a:p>
          <a:p>
            <a:r>
              <a:rPr lang="en-US" dirty="0"/>
              <a:t>Coming Soon – Organoid and Bioprinting Core </a:t>
            </a:r>
          </a:p>
        </p:txBody>
      </p:sp>
    </p:spTree>
    <p:extLst>
      <p:ext uri="{BB962C8B-B14F-4D97-AF65-F5344CB8AC3E}">
        <p14:creationId xmlns:p14="http://schemas.microsoft.com/office/powerpoint/2010/main" val="3934036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6F25B-84DA-A6D5-5FD5-0D3792710A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E03210-CBD7-ED2B-B9F0-324BBF155416}"/>
              </a:ext>
            </a:extLst>
          </p:cNvPr>
          <p:cNvSpPr>
            <a:spLocks noGrp="1"/>
          </p:cNvSpPr>
          <p:nvPr>
            <p:ph type="title"/>
          </p:nvPr>
        </p:nvSpPr>
        <p:spPr/>
        <p:txBody>
          <a:bodyPr/>
          <a:lstStyle/>
          <a:p>
            <a:pPr algn="ctr"/>
            <a:r>
              <a:rPr lang="en-US" dirty="0"/>
              <a:t>OVPR Affiliated cores </a:t>
            </a:r>
          </a:p>
        </p:txBody>
      </p:sp>
      <p:sp>
        <p:nvSpPr>
          <p:cNvPr id="3" name="Content Placeholder 2">
            <a:extLst>
              <a:ext uri="{FF2B5EF4-FFF2-40B4-BE49-F238E27FC236}">
                <a16:creationId xmlns:a16="http://schemas.microsoft.com/office/drawing/2014/main" id="{A1263A42-4E3E-BF34-63A2-B105B1096BE1}"/>
              </a:ext>
            </a:extLst>
          </p:cNvPr>
          <p:cNvSpPr>
            <a:spLocks noGrp="1"/>
          </p:cNvSpPr>
          <p:nvPr>
            <p:ph sz="half" idx="1"/>
          </p:nvPr>
        </p:nvSpPr>
        <p:spPr>
          <a:xfrm>
            <a:off x="838200" y="1825625"/>
            <a:ext cx="10515600" cy="4043761"/>
          </a:xfrm>
        </p:spPr>
        <p:txBody>
          <a:bodyPr/>
          <a:lstStyle/>
          <a:p>
            <a:r>
              <a:rPr lang="en-US" dirty="0"/>
              <a:t>Nuclear Magnetic Resonance (NMR) </a:t>
            </a:r>
          </a:p>
          <a:p>
            <a:r>
              <a:rPr lang="en-US" dirty="0"/>
              <a:t>Microscopy &amp; Flow Cytometry Core </a:t>
            </a:r>
          </a:p>
          <a:p>
            <a:r>
              <a:rPr lang="en-US" dirty="0"/>
              <a:t>Infectious Disease Research Core</a:t>
            </a:r>
          </a:p>
        </p:txBody>
      </p:sp>
    </p:spTree>
    <p:extLst>
      <p:ext uri="{BB962C8B-B14F-4D97-AF65-F5344CB8AC3E}">
        <p14:creationId xmlns:p14="http://schemas.microsoft.com/office/powerpoint/2010/main" val="4013347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C2D42E-F9C3-606A-64A7-3DE430E30585}"/>
              </a:ext>
            </a:extLst>
          </p:cNvPr>
          <p:cNvSpPr>
            <a:spLocks noGrp="1"/>
          </p:cNvSpPr>
          <p:nvPr>
            <p:ph type="title"/>
          </p:nvPr>
        </p:nvSpPr>
        <p:spPr/>
        <p:txBody>
          <a:bodyPr/>
          <a:lstStyle/>
          <a:p>
            <a:r>
              <a:rPr lang="en-US" dirty="0"/>
              <a:t>Research Cores Fair</a:t>
            </a:r>
          </a:p>
        </p:txBody>
      </p:sp>
      <p:sp>
        <p:nvSpPr>
          <p:cNvPr id="6" name="Content Placeholder 5">
            <a:extLst>
              <a:ext uri="{FF2B5EF4-FFF2-40B4-BE49-F238E27FC236}">
                <a16:creationId xmlns:a16="http://schemas.microsoft.com/office/drawing/2014/main" id="{FCCBE42B-2EB4-E9B2-CC1B-23CDF9444C6E}"/>
              </a:ext>
            </a:extLst>
          </p:cNvPr>
          <p:cNvSpPr>
            <a:spLocks noGrp="1"/>
          </p:cNvSpPr>
          <p:nvPr>
            <p:ph idx="1"/>
          </p:nvPr>
        </p:nvSpPr>
        <p:spPr/>
        <p:txBody>
          <a:bodyPr/>
          <a:lstStyle/>
          <a:p>
            <a:r>
              <a:rPr lang="en-US" dirty="0"/>
              <a:t>When: </a:t>
            </a:r>
          </a:p>
          <a:p>
            <a:pPr lvl="1"/>
            <a:r>
              <a:rPr lang="en-US" dirty="0"/>
              <a:t>Friday, September 18, 2026 </a:t>
            </a:r>
          </a:p>
          <a:p>
            <a:pPr lvl="1"/>
            <a:r>
              <a:rPr lang="en-US" dirty="0"/>
              <a:t>9:00 am to 3:00 pm</a:t>
            </a:r>
          </a:p>
          <a:p>
            <a:r>
              <a:rPr lang="en-US" dirty="0"/>
              <a:t>Where: Pastides Alumni Center</a:t>
            </a:r>
          </a:p>
          <a:p>
            <a:pPr marL="0" indent="0">
              <a:buNone/>
            </a:pPr>
            <a:endParaRPr lang="en-US" dirty="0"/>
          </a:p>
        </p:txBody>
      </p:sp>
      <p:pic>
        <p:nvPicPr>
          <p:cNvPr id="3" name="Picture 2" descr="The image depicts a QR code that takes you to the Research Cores Fair 2026 webpage to register for the event.">
            <a:extLst>
              <a:ext uri="{FF2B5EF4-FFF2-40B4-BE49-F238E27FC236}">
                <a16:creationId xmlns:a16="http://schemas.microsoft.com/office/drawing/2014/main" id="{46A6B124-B741-51CE-0AAC-B89F5ADF8401}"/>
              </a:ext>
            </a:extLst>
          </p:cNvPr>
          <p:cNvPicPr>
            <a:picLocks noChangeAspect="1"/>
          </p:cNvPicPr>
          <p:nvPr/>
        </p:nvPicPr>
        <p:blipFill>
          <a:blip r:embed="rId2"/>
          <a:stretch>
            <a:fillRect/>
          </a:stretch>
        </p:blipFill>
        <p:spPr>
          <a:xfrm>
            <a:off x="7950312" y="2203879"/>
            <a:ext cx="2588345" cy="2596721"/>
          </a:xfrm>
          <a:prstGeom prst="rect">
            <a:avLst/>
          </a:prstGeom>
        </p:spPr>
      </p:pic>
      <p:sp>
        <p:nvSpPr>
          <p:cNvPr id="4" name="TextBox 3">
            <a:extLst>
              <a:ext uri="{FF2B5EF4-FFF2-40B4-BE49-F238E27FC236}">
                <a16:creationId xmlns:a16="http://schemas.microsoft.com/office/drawing/2014/main" id="{38AFD650-3CD2-EC1A-B263-050E55FAFF93}"/>
              </a:ext>
            </a:extLst>
          </p:cNvPr>
          <p:cNvSpPr txBox="1"/>
          <p:nvPr/>
        </p:nvSpPr>
        <p:spPr>
          <a:xfrm>
            <a:off x="7950312" y="1543216"/>
            <a:ext cx="2851038" cy="646331"/>
          </a:xfrm>
          <a:prstGeom prst="rect">
            <a:avLst/>
          </a:prstGeom>
          <a:noFill/>
        </p:spPr>
        <p:txBody>
          <a:bodyPr wrap="square" rtlCol="0">
            <a:spAutoFit/>
          </a:bodyPr>
          <a:lstStyle/>
          <a:p>
            <a:pPr algn="ctr"/>
            <a:r>
              <a:rPr lang="en-US" b="1" dirty="0"/>
              <a:t>Register for Research Cores Fair 2026</a:t>
            </a:r>
          </a:p>
        </p:txBody>
      </p:sp>
    </p:spTree>
    <p:extLst>
      <p:ext uri="{BB962C8B-B14F-4D97-AF65-F5344CB8AC3E}">
        <p14:creationId xmlns:p14="http://schemas.microsoft.com/office/powerpoint/2010/main" val="2309818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687B3-1C51-9E0F-BD4B-A1D2BE5436C5}"/>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Research Security Awareness &amp; support</a:t>
            </a:r>
          </a:p>
        </p:txBody>
      </p:sp>
      <p:pic>
        <p:nvPicPr>
          <p:cNvPr id="10" name="Picture 9" descr="Title slide introducting the Research Security Awareness &amp; Support section.">
            <a:extLst>
              <a:ext uri="{FF2B5EF4-FFF2-40B4-BE49-F238E27FC236}">
                <a16:creationId xmlns:a16="http://schemas.microsoft.com/office/drawing/2014/main" id="{816E98E4-9CC7-6F59-9406-C583357FAE0E}"/>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3432349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6BBC6-87E2-4DD7-5FAE-A7E6CD441536}"/>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Background and mission</a:t>
            </a:r>
          </a:p>
        </p:txBody>
      </p:sp>
      <p:pic>
        <p:nvPicPr>
          <p:cNvPr id="11" name="Picture 10" descr="Slide that discusses the background of the Office of Research Security (ORS) in response to NSPM-33. Slide includes mission of the ORS.">
            <a:extLst>
              <a:ext uri="{FF2B5EF4-FFF2-40B4-BE49-F238E27FC236}">
                <a16:creationId xmlns:a16="http://schemas.microsoft.com/office/drawing/2014/main" id="{94B71566-9238-8CB0-44C0-0C6EBEE10B56}"/>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3558163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416E7-AB0B-A63C-7BC6-C26FD0A4384E}"/>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Understanding foreign influence</a:t>
            </a:r>
          </a:p>
        </p:txBody>
      </p:sp>
      <p:pic>
        <p:nvPicPr>
          <p:cNvPr id="7" name="Picture 6" descr="Diagram depicting the understanding of foreign influence, USC's approach, and Institutional Response.">
            <a:extLst>
              <a:ext uri="{FF2B5EF4-FFF2-40B4-BE49-F238E27FC236}">
                <a16:creationId xmlns:a16="http://schemas.microsoft.com/office/drawing/2014/main" id="{F81B47F7-7F23-F59F-5EA8-5FE90531B89E}"/>
              </a:ext>
            </a:extLst>
          </p:cNvPr>
          <p:cNvPicPr>
            <a:picLocks noChangeAspect="1"/>
          </p:cNvPicPr>
          <p:nvPr/>
        </p:nvPicPr>
        <p:blipFill>
          <a:blip r:embed="rId3"/>
          <a:stretch>
            <a:fillRect/>
          </a:stretch>
        </p:blipFill>
        <p:spPr>
          <a:xfrm>
            <a:off x="225357" y="218872"/>
            <a:ext cx="11741286" cy="6420255"/>
          </a:xfrm>
          <a:prstGeom prst="rect">
            <a:avLst/>
          </a:prstGeom>
        </p:spPr>
      </p:pic>
    </p:spTree>
    <p:extLst>
      <p:ext uri="{BB962C8B-B14F-4D97-AF65-F5344CB8AC3E}">
        <p14:creationId xmlns:p14="http://schemas.microsoft.com/office/powerpoint/2010/main" val="3682705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40D2C-7ACC-C630-DF65-2C647921144B}"/>
            </a:ext>
          </a:extLst>
        </p:cNvPr>
        <p:cNvGrpSpPr/>
        <p:nvPr/>
      </p:nvGrpSpPr>
      <p:grpSpPr>
        <a:xfrm>
          <a:off x="0" y="0"/>
          <a:ext cx="0" cy="0"/>
          <a:chOff x="0" y="0"/>
          <a:chExt cx="0" cy="0"/>
        </a:xfrm>
      </p:grpSpPr>
      <p:sp>
        <p:nvSpPr>
          <p:cNvPr id="17" name="Subtitle 2">
            <a:extLst>
              <a:ext uri="{FF2B5EF4-FFF2-40B4-BE49-F238E27FC236}">
                <a16:creationId xmlns:a16="http://schemas.microsoft.com/office/drawing/2014/main" id="{F9CC554A-30D6-99E9-ABE9-213D80C874D6}"/>
              </a:ext>
            </a:extLst>
          </p:cNvPr>
          <p:cNvSpPr txBox="1">
            <a:spLocks noGrp="1"/>
          </p:cNvSpPr>
          <p:nvPr>
            <p:ph type="title" idx="4294967295"/>
          </p:nvPr>
        </p:nvSpPr>
        <p:spPr>
          <a:xfrm>
            <a:off x="3162860" y="599468"/>
            <a:ext cx="7081521" cy="872084"/>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1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200" b="1" i="0" u="none" strike="noStrike" kern="1200" cap="none" spc="0" normalizeH="0" baseline="0" noProof="0" dirty="0">
                <a:ln>
                  <a:noFill/>
                </a:ln>
                <a:solidFill>
                  <a:schemeClr val="tx1"/>
                </a:solidFill>
                <a:effectLst/>
                <a:uLnTx/>
                <a:uFillTx/>
                <a:latin typeface="+mn-lt"/>
                <a:ea typeface="+mn-ea"/>
                <a:cs typeface="+mn-cs"/>
              </a:rPr>
              <a:t>USC Office of Research</a:t>
            </a:r>
            <a:endParaRPr kumimoji="0" lang="en-US" sz="4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ext Placeholder 2">
            <a:extLst>
              <a:ext uri="{FF2B5EF4-FFF2-40B4-BE49-F238E27FC236}">
                <a16:creationId xmlns:a16="http://schemas.microsoft.com/office/drawing/2014/main" id="{5147FE8C-6CDF-ADBD-A2E3-2FC482B1FBED}"/>
              </a:ext>
            </a:extLst>
          </p:cNvPr>
          <p:cNvSpPr txBox="1">
            <a:spLocks/>
          </p:cNvSpPr>
          <p:nvPr/>
        </p:nvSpPr>
        <p:spPr>
          <a:xfrm>
            <a:off x="836612" y="2274546"/>
            <a:ext cx="5157787" cy="823912"/>
          </a:xfrm>
          <a:prstGeom prst="rect">
            <a:avLst/>
          </a:prstGeom>
        </p:spPr>
        <p:txBody>
          <a:bodyPr vert="horz" lIns="91440" tIns="45720" rIns="91440" bIns="45720" rtlCol="0"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t>USC Research Advantage: Faculty Resources &amp; Services</a:t>
            </a:r>
          </a:p>
        </p:txBody>
      </p:sp>
      <p:sp>
        <p:nvSpPr>
          <p:cNvPr id="10" name="Subtitle 2">
            <a:extLst>
              <a:ext uri="{FF2B5EF4-FFF2-40B4-BE49-F238E27FC236}">
                <a16:creationId xmlns:a16="http://schemas.microsoft.com/office/drawing/2014/main" id="{3A16CB77-77CC-DEBF-34AF-AB3BB8945ED4}"/>
              </a:ext>
            </a:extLst>
          </p:cNvPr>
          <p:cNvSpPr txBox="1">
            <a:spLocks/>
          </p:cNvSpPr>
          <p:nvPr/>
        </p:nvSpPr>
        <p:spPr>
          <a:xfrm>
            <a:off x="733587" y="2891050"/>
            <a:ext cx="5686320" cy="339214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500" dirty="0"/>
          </a:p>
          <a:p>
            <a:r>
              <a:rPr lang="en-US" sz="1800" dirty="0"/>
              <a:t>Demystifying the grant proposal process at USC</a:t>
            </a:r>
          </a:p>
          <a:p>
            <a:r>
              <a:rPr lang="en-US" sz="1800" dirty="0"/>
              <a:t>Research development &amp; enhancement services</a:t>
            </a:r>
          </a:p>
          <a:p>
            <a:r>
              <a:rPr lang="en-US" sz="1800" dirty="0"/>
              <a:t>Faculty research training programs for PIs</a:t>
            </a:r>
          </a:p>
          <a:p>
            <a:r>
              <a:rPr lang="en-US" sz="1800" dirty="0"/>
              <a:t>Collaborative research networking at USC</a:t>
            </a:r>
          </a:p>
          <a:p>
            <a:r>
              <a:rPr lang="en-US" sz="1800" dirty="0"/>
              <a:t>Leveraging research infrastructure through USC Research Cores</a:t>
            </a:r>
          </a:p>
          <a:p>
            <a:r>
              <a:rPr lang="en-US" sz="1800" dirty="0"/>
              <a:t>Partnering with Office of Undergraduate Research</a:t>
            </a:r>
          </a:p>
          <a:p>
            <a:r>
              <a:rPr lang="en-US" sz="1800" dirty="0"/>
              <a:t>Research Security &amp; other USC critical research resources</a:t>
            </a:r>
          </a:p>
          <a:p>
            <a:endParaRPr lang="en-US" sz="1500" dirty="0"/>
          </a:p>
          <a:p>
            <a:endParaRPr lang="en-US" sz="1500" dirty="0"/>
          </a:p>
        </p:txBody>
      </p:sp>
      <p:pic>
        <p:nvPicPr>
          <p:cNvPr id="11" name="Content Placeholder 4" descr="A panel of faculty sitting in chairs speaking to a room of faculty in a research training event.">
            <a:extLst>
              <a:ext uri="{FF2B5EF4-FFF2-40B4-BE49-F238E27FC236}">
                <a16:creationId xmlns:a16="http://schemas.microsoft.com/office/drawing/2014/main" id="{ADE6C4CC-7DA5-1A02-7CDB-818862929625}"/>
              </a:ext>
            </a:extLst>
          </p:cNvPr>
          <p:cNvPicPr>
            <a:picLocks noChangeAspect="1"/>
          </p:cNvPicPr>
          <p:nvPr/>
        </p:nvPicPr>
        <p:blipFill>
          <a:blip r:embed="rId3"/>
          <a:stretch>
            <a:fillRect/>
          </a:stretch>
        </p:blipFill>
        <p:spPr>
          <a:xfrm>
            <a:off x="6703621" y="2458223"/>
            <a:ext cx="4791973" cy="3198642"/>
          </a:xfrm>
          <a:prstGeom prst="rect">
            <a:avLst/>
          </a:prstGeom>
          <a:noFill/>
          <a:ln w="57150">
            <a:solidFill>
              <a:srgbClr val="73000A"/>
            </a:solidFill>
          </a:ln>
        </p:spPr>
      </p:pic>
    </p:spTree>
    <p:extLst>
      <p:ext uri="{BB962C8B-B14F-4D97-AF65-F5344CB8AC3E}">
        <p14:creationId xmlns:p14="http://schemas.microsoft.com/office/powerpoint/2010/main" val="3645771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BEAE2-B49C-1D2A-3E03-DA447625D743}"/>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Common risk criteria</a:t>
            </a:r>
          </a:p>
        </p:txBody>
      </p:sp>
      <p:pic>
        <p:nvPicPr>
          <p:cNvPr id="13" name="Picture 12" descr="Slide explaining the common risk areas including foreign funding/support, foreign affiliations/appointments, foreign talent recruitment programs, foreign co-authorships and collaborations, foreign patents, and foreign travel.">
            <a:extLst>
              <a:ext uri="{FF2B5EF4-FFF2-40B4-BE49-F238E27FC236}">
                <a16:creationId xmlns:a16="http://schemas.microsoft.com/office/drawing/2014/main" id="{03547720-5101-3119-1DF8-754B8EAC7CBD}"/>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508134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C88A6-B9BF-77F3-BF56-9F4EF532B127}"/>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Foreign countries of concern</a:t>
            </a:r>
          </a:p>
        </p:txBody>
      </p:sp>
      <p:pic>
        <p:nvPicPr>
          <p:cNvPr id="11" name="Picture 10" descr="Slide depicting current foreign countries of concern including China, Russia, Iran, and North Korea.">
            <a:extLst>
              <a:ext uri="{FF2B5EF4-FFF2-40B4-BE49-F238E27FC236}">
                <a16:creationId xmlns:a16="http://schemas.microsoft.com/office/drawing/2014/main" id="{6A2028D5-303C-3673-F2CE-353B05FA61C1}"/>
              </a:ext>
            </a:extLst>
          </p:cNvPr>
          <p:cNvPicPr>
            <a:picLocks noChangeAspect="1"/>
          </p:cNvPicPr>
          <p:nvPr/>
        </p:nvPicPr>
        <p:blipFill>
          <a:blip r:embed="rId3"/>
          <a:stretch>
            <a:fillRect/>
          </a:stretch>
        </p:blipFill>
        <p:spPr>
          <a:xfrm>
            <a:off x="219456" y="219175"/>
            <a:ext cx="11750040" cy="6419649"/>
          </a:xfrm>
          <a:prstGeom prst="rect">
            <a:avLst/>
          </a:prstGeom>
        </p:spPr>
      </p:pic>
    </p:spTree>
    <p:extLst>
      <p:ext uri="{BB962C8B-B14F-4D97-AF65-F5344CB8AC3E}">
        <p14:creationId xmlns:p14="http://schemas.microsoft.com/office/powerpoint/2010/main" val="2363831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35411-9B2D-ACF0-F3A0-FCFF49404B50}"/>
              </a:ext>
            </a:extLst>
          </p:cNvPr>
          <p:cNvSpPr>
            <a:spLocks noGrp="1"/>
          </p:cNvSpPr>
          <p:nvPr>
            <p:ph type="title"/>
          </p:nvPr>
        </p:nvSpPr>
        <p:spPr>
          <a:xfrm>
            <a:off x="600456" y="195805"/>
            <a:ext cx="10515600" cy="892331"/>
          </a:xfrm>
        </p:spPr>
        <p:txBody>
          <a:bodyPr/>
          <a:lstStyle/>
          <a:p>
            <a:r>
              <a:rPr lang="en-US" dirty="0"/>
              <a:t>How we help</a:t>
            </a:r>
          </a:p>
        </p:txBody>
      </p:sp>
      <p:sp>
        <p:nvSpPr>
          <p:cNvPr id="3" name="Content Placeholder 2">
            <a:extLst>
              <a:ext uri="{FF2B5EF4-FFF2-40B4-BE49-F238E27FC236}">
                <a16:creationId xmlns:a16="http://schemas.microsoft.com/office/drawing/2014/main" id="{8BB3FEB7-7B6F-7DBD-EDEC-1B5B1395E53E}"/>
              </a:ext>
            </a:extLst>
          </p:cNvPr>
          <p:cNvSpPr>
            <a:spLocks noGrp="1"/>
          </p:cNvSpPr>
          <p:nvPr>
            <p:ph idx="1"/>
          </p:nvPr>
        </p:nvSpPr>
        <p:spPr>
          <a:xfrm>
            <a:off x="600456" y="877824"/>
            <a:ext cx="10515600" cy="4940917"/>
          </a:xfrm>
        </p:spPr>
        <p:txBody>
          <a:bodyPr>
            <a:normAutofit fontScale="92500" lnSpcReduction="10000"/>
          </a:bodyPr>
          <a:lstStyle/>
          <a:p>
            <a:pPr marL="0" indent="0">
              <a:buNone/>
            </a:pPr>
            <a:endParaRPr lang="en-US" b="1" dirty="0">
              <a:solidFill>
                <a:schemeClr val="tx2"/>
              </a:solidFill>
            </a:endParaRPr>
          </a:p>
          <a:p>
            <a:pPr marL="0" indent="0">
              <a:buNone/>
            </a:pPr>
            <a:r>
              <a:rPr lang="en-US" b="1" i="1" dirty="0">
                <a:solidFill>
                  <a:schemeClr val="tx2"/>
                </a:solidFill>
              </a:rPr>
              <a:t>The ORS is here to </a:t>
            </a:r>
            <a:r>
              <a:rPr lang="en-US" b="1" i="1" u="sng" dirty="0">
                <a:solidFill>
                  <a:schemeClr val="tx2"/>
                </a:solidFill>
              </a:rPr>
              <a:t>support</a:t>
            </a:r>
            <a:r>
              <a:rPr lang="en-US" b="1" i="1" dirty="0">
                <a:solidFill>
                  <a:schemeClr val="tx2"/>
                </a:solidFill>
              </a:rPr>
              <a:t> the USC research community</a:t>
            </a:r>
          </a:p>
          <a:p>
            <a:pPr marL="0" indent="0">
              <a:buNone/>
            </a:pPr>
            <a:endParaRPr lang="en-US" b="1" dirty="0">
              <a:solidFill>
                <a:schemeClr val="tx2"/>
              </a:solidFill>
            </a:endParaRPr>
          </a:p>
          <a:p>
            <a:r>
              <a:rPr lang="en-US" dirty="0"/>
              <a:t>Foreign travel security awareness, support, and reporting</a:t>
            </a:r>
          </a:p>
          <a:p>
            <a:r>
              <a:rPr lang="en-US" dirty="0"/>
              <a:t>Due diligence</a:t>
            </a:r>
            <a:r>
              <a:rPr lang="en-US" sz="2800" dirty="0"/>
              <a:t> and risk assessments</a:t>
            </a:r>
            <a:endParaRPr lang="en-US" dirty="0"/>
          </a:p>
          <a:p>
            <a:pPr lvl="1"/>
            <a:r>
              <a:rPr lang="en-US" dirty="0"/>
              <a:t>collaborations, co-authors, visitors, foreign national screening</a:t>
            </a:r>
          </a:p>
          <a:p>
            <a:r>
              <a:rPr lang="en-US" dirty="0"/>
              <a:t>Export control assessments</a:t>
            </a:r>
          </a:p>
          <a:p>
            <a:r>
              <a:rPr lang="en-US" dirty="0"/>
              <a:t>Researcher risk profile assessments</a:t>
            </a:r>
          </a:p>
          <a:p>
            <a:r>
              <a:rPr lang="en-US" dirty="0"/>
              <a:t>Identifying &amp; mitigating risk </a:t>
            </a:r>
          </a:p>
          <a:p>
            <a:r>
              <a:rPr lang="en-US" dirty="0"/>
              <a:t>Proactive monitoring</a:t>
            </a:r>
          </a:p>
          <a:p>
            <a:r>
              <a:rPr lang="en-US" dirty="0"/>
              <a:t>Communicating USG &amp; agency evolving requirements</a:t>
            </a:r>
          </a:p>
          <a:p>
            <a:endParaRPr lang="en-US" dirty="0"/>
          </a:p>
          <a:p>
            <a:endParaRPr lang="en-US" dirty="0"/>
          </a:p>
        </p:txBody>
      </p:sp>
      <p:pic>
        <p:nvPicPr>
          <p:cNvPr id="4" name="Picture 3" descr="Slide depicting how ORS is here to support the USC research community.">
            <a:extLst>
              <a:ext uri="{FF2B5EF4-FFF2-40B4-BE49-F238E27FC236}">
                <a16:creationId xmlns:a16="http://schemas.microsoft.com/office/drawing/2014/main" id="{EFC689B1-B7AD-310F-75E3-6E9E58E04A34}"/>
              </a:ext>
            </a:extLst>
          </p:cNvPr>
          <p:cNvPicPr>
            <a:picLocks noChangeAspect="1"/>
          </p:cNvPicPr>
          <p:nvPr/>
        </p:nvPicPr>
        <p:blipFill>
          <a:blip r:embed="rId2"/>
          <a:stretch>
            <a:fillRect/>
          </a:stretch>
        </p:blipFill>
        <p:spPr>
          <a:xfrm>
            <a:off x="6847327" y="3236182"/>
            <a:ext cx="1947672" cy="1947672"/>
          </a:xfrm>
          <a:prstGeom prst="rect">
            <a:avLst/>
          </a:prstGeom>
        </p:spPr>
      </p:pic>
      <p:pic>
        <p:nvPicPr>
          <p:cNvPr id="6" name="Picture 5" descr="Slide depicting how ORS is here to support the USC community.">
            <a:extLst>
              <a:ext uri="{FF2B5EF4-FFF2-40B4-BE49-F238E27FC236}">
                <a16:creationId xmlns:a16="http://schemas.microsoft.com/office/drawing/2014/main" id="{F8AAFFDD-53B4-8398-5204-83797AF72FE3}"/>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9607337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1747D-EF1E-6A7D-9D3D-43B6A80D7022}"/>
              </a:ext>
            </a:extLst>
          </p:cNvPr>
          <p:cNvSpPr>
            <a:spLocks noGrp="1"/>
          </p:cNvSpPr>
          <p:nvPr>
            <p:ph type="title"/>
          </p:nvPr>
        </p:nvSpPr>
        <p:spPr>
          <a:xfrm>
            <a:off x="458724" y="355346"/>
            <a:ext cx="3678936" cy="896747"/>
          </a:xfrm>
        </p:spPr>
        <p:txBody>
          <a:bodyPr>
            <a:normAutofit fontScale="90000"/>
          </a:bodyPr>
          <a:lstStyle/>
          <a:p>
            <a:r>
              <a:rPr lang="en-US" dirty="0"/>
              <a:t>How we help </a:t>
            </a:r>
            <a:r>
              <a:rPr lang="en-US" dirty="0" err="1"/>
              <a:t>cont</a:t>
            </a:r>
            <a:endParaRPr lang="en-US" dirty="0"/>
          </a:p>
        </p:txBody>
      </p:sp>
      <p:sp>
        <p:nvSpPr>
          <p:cNvPr id="3" name="Content Placeholder 2">
            <a:extLst>
              <a:ext uri="{FF2B5EF4-FFF2-40B4-BE49-F238E27FC236}">
                <a16:creationId xmlns:a16="http://schemas.microsoft.com/office/drawing/2014/main" id="{C1CC90A9-80BF-B6CE-F96F-48A2EF08CFC8}"/>
              </a:ext>
            </a:extLst>
          </p:cNvPr>
          <p:cNvSpPr>
            <a:spLocks noGrp="1"/>
          </p:cNvSpPr>
          <p:nvPr>
            <p:ph idx="1"/>
          </p:nvPr>
        </p:nvSpPr>
        <p:spPr>
          <a:xfrm>
            <a:off x="458724" y="1252093"/>
            <a:ext cx="10515600" cy="4564770"/>
          </a:xfrm>
        </p:spPr>
        <p:txBody>
          <a:bodyPr>
            <a:noAutofit/>
          </a:bodyPr>
          <a:lstStyle/>
          <a:p>
            <a:r>
              <a:rPr lang="en-US" sz="2400" dirty="0"/>
              <a:t>Advocacy (USG, agencies)</a:t>
            </a:r>
          </a:p>
          <a:p>
            <a:r>
              <a:rPr lang="en-US" sz="2400" dirty="0"/>
              <a:t>Conflict of interest and commitment disclosure reviews: institution and individuals</a:t>
            </a:r>
          </a:p>
          <a:p>
            <a:r>
              <a:rPr lang="en-US" sz="2400" dirty="0"/>
              <a:t>Security plans (visitors, events, etc.)</a:t>
            </a:r>
          </a:p>
          <a:p>
            <a:r>
              <a:rPr lang="en-US" sz="2400" dirty="0"/>
              <a:t>Counterintelligence (CI)</a:t>
            </a:r>
          </a:p>
          <a:p>
            <a:r>
              <a:rPr lang="en-US" sz="2400" dirty="0"/>
              <a:t>Security training, education &amp; awareness (SETA):</a:t>
            </a:r>
          </a:p>
          <a:p>
            <a:pPr lvl="1"/>
            <a:r>
              <a:rPr lang="en-US" dirty="0"/>
              <a:t>Research security</a:t>
            </a:r>
          </a:p>
          <a:p>
            <a:pPr lvl="1"/>
            <a:r>
              <a:rPr lang="en-US" dirty="0"/>
              <a:t>Foreign travel security</a:t>
            </a:r>
          </a:p>
          <a:p>
            <a:pPr lvl="1"/>
            <a:r>
              <a:rPr lang="en-US" dirty="0"/>
              <a:t>Export control compliance</a:t>
            </a:r>
          </a:p>
          <a:p>
            <a:pPr lvl="1"/>
            <a:r>
              <a:rPr lang="en-US" dirty="0"/>
              <a:t>Threat awareness</a:t>
            </a:r>
          </a:p>
          <a:p>
            <a:pPr lvl="1"/>
            <a:r>
              <a:rPr lang="en-US" dirty="0"/>
              <a:t>Risk identification &amp; mitigation</a:t>
            </a:r>
          </a:p>
          <a:p>
            <a:pPr lvl="1"/>
            <a:r>
              <a:rPr lang="en-US" dirty="0"/>
              <a:t>Transnational repression</a:t>
            </a:r>
          </a:p>
          <a:p>
            <a:endParaRPr lang="en-US" sz="2400" dirty="0"/>
          </a:p>
        </p:txBody>
      </p:sp>
      <p:pic>
        <p:nvPicPr>
          <p:cNvPr id="6" name="Picture 5" descr="Slide about How ORS can help faculty.">
            <a:extLst>
              <a:ext uri="{FF2B5EF4-FFF2-40B4-BE49-F238E27FC236}">
                <a16:creationId xmlns:a16="http://schemas.microsoft.com/office/drawing/2014/main" id="{C2981749-C6B3-B1CF-1992-4B832FA7A077}"/>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363569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D7B10-FBB9-201F-772F-45EC7951D116}"/>
              </a:ext>
            </a:extLst>
          </p:cNvPr>
          <p:cNvSpPr>
            <a:spLocks noGrp="1"/>
          </p:cNvSpPr>
          <p:nvPr>
            <p:ph type="title"/>
          </p:nvPr>
        </p:nvSpPr>
        <p:spPr>
          <a:xfrm>
            <a:off x="838200" y="8509"/>
            <a:ext cx="10515600" cy="1325563"/>
          </a:xfrm>
        </p:spPr>
        <p:txBody>
          <a:bodyPr/>
          <a:lstStyle/>
          <a:p>
            <a:r>
              <a:rPr lang="en-US" dirty="0"/>
              <a:t>Your Portal to information and support </a:t>
            </a:r>
          </a:p>
        </p:txBody>
      </p:sp>
      <p:sp>
        <p:nvSpPr>
          <p:cNvPr id="3" name="Content Placeholder 2">
            <a:extLst>
              <a:ext uri="{FF2B5EF4-FFF2-40B4-BE49-F238E27FC236}">
                <a16:creationId xmlns:a16="http://schemas.microsoft.com/office/drawing/2014/main" id="{802973CD-311B-2BE1-E0FE-0A8F0AF8530D}"/>
              </a:ext>
            </a:extLst>
          </p:cNvPr>
          <p:cNvSpPr>
            <a:spLocks noGrp="1"/>
          </p:cNvSpPr>
          <p:nvPr>
            <p:ph idx="1"/>
          </p:nvPr>
        </p:nvSpPr>
        <p:spPr>
          <a:xfrm>
            <a:off x="725833" y="1159700"/>
            <a:ext cx="10515600" cy="3715639"/>
          </a:xfrm>
        </p:spPr>
        <p:txBody>
          <a:bodyPr>
            <a:noAutofit/>
          </a:bodyPr>
          <a:lstStyle/>
          <a:p>
            <a:pPr marL="0" indent="0">
              <a:buNone/>
            </a:pPr>
            <a:r>
              <a:rPr lang="en-US" sz="1800" dirty="0"/>
              <a:t>The </a:t>
            </a:r>
            <a:r>
              <a:rPr lang="en-US" sz="1800" dirty="0">
                <a:hlinkClick r:id="rId3"/>
              </a:rPr>
              <a:t>Office of Research Security website </a:t>
            </a:r>
            <a:r>
              <a:rPr lang="en-US" sz="1800" dirty="0"/>
              <a:t>under the Office of the VPR provides detailed information and guidance for USC researchers.</a:t>
            </a:r>
          </a:p>
          <a:p>
            <a:r>
              <a:rPr lang="en-US" sz="1800" i="1" dirty="0">
                <a:hlinkClick r:id="rId4"/>
              </a:rPr>
              <a:t>Research Security Program Requirements &amp; Regulations</a:t>
            </a:r>
            <a:endParaRPr lang="en-US" sz="1800" i="1" dirty="0"/>
          </a:p>
          <a:p>
            <a:r>
              <a:rPr lang="en-US" sz="1800" i="1" dirty="0">
                <a:hlinkClick r:id="rId3"/>
              </a:rPr>
              <a:t>Who Is Covered – Covered Individuals</a:t>
            </a:r>
            <a:endParaRPr lang="en-US" sz="1800" i="1" dirty="0"/>
          </a:p>
          <a:p>
            <a:r>
              <a:rPr lang="en-US" sz="1800" i="1" dirty="0">
                <a:hlinkClick r:id="rId5"/>
              </a:rPr>
              <a:t>Foreign Travel Reporting &amp; Security Requirements and Support</a:t>
            </a:r>
            <a:endParaRPr lang="en-US" sz="1800" i="1" dirty="0"/>
          </a:p>
          <a:p>
            <a:r>
              <a:rPr lang="en-US" sz="1800" i="1" dirty="0">
                <a:hlinkClick r:id="rId6"/>
              </a:rPr>
              <a:t>International Collaborations &amp; Foreign Influence</a:t>
            </a:r>
            <a:endParaRPr lang="en-US" sz="1800" i="1" dirty="0"/>
          </a:p>
          <a:p>
            <a:r>
              <a:rPr lang="en-US" sz="1800" i="1" dirty="0">
                <a:hlinkClick r:id="rId6"/>
              </a:rPr>
              <a:t>Due Diligence &amp; Risk Assessment Support</a:t>
            </a:r>
            <a:endParaRPr lang="en-US" sz="1800" i="1" dirty="0"/>
          </a:p>
          <a:p>
            <a:r>
              <a:rPr lang="en-US" sz="1800" i="1" dirty="0">
                <a:hlinkClick r:id="rId7"/>
              </a:rPr>
              <a:t>Disclosure and Conflicts of Interest Reporting Requirements</a:t>
            </a:r>
            <a:endParaRPr lang="en-US" sz="1800" i="1" dirty="0"/>
          </a:p>
          <a:p>
            <a:r>
              <a:rPr lang="en-US" sz="1800" i="1" dirty="0">
                <a:hlinkClick r:id="rId8"/>
              </a:rPr>
              <a:t>Malign Foreign Talent Recruitment – How to Recognize and Avoid It</a:t>
            </a:r>
            <a:endParaRPr lang="en-US" sz="1800" i="1" dirty="0"/>
          </a:p>
          <a:p>
            <a:r>
              <a:rPr lang="en-US" sz="1800" i="1" dirty="0">
                <a:hlinkClick r:id="rId9"/>
              </a:rPr>
              <a:t>Research Safeguarding – reporting suspicious activities</a:t>
            </a:r>
            <a:endParaRPr lang="en-US" sz="1800" i="1" dirty="0"/>
          </a:p>
          <a:p>
            <a:r>
              <a:rPr lang="en-US" sz="1800" i="1" u="sng" dirty="0">
                <a:solidFill>
                  <a:schemeClr val="tx2"/>
                </a:solidFill>
                <a:hlinkClick r:id="rId10"/>
              </a:rPr>
              <a:t>Research Security Training</a:t>
            </a:r>
            <a:endParaRPr lang="en-US" sz="1800" i="1" u="sng" dirty="0">
              <a:solidFill>
                <a:schemeClr val="tx2"/>
              </a:solidFill>
            </a:endParaRPr>
          </a:p>
          <a:p>
            <a:pPr marL="0" indent="0">
              <a:buNone/>
            </a:pPr>
            <a:endParaRPr lang="en-US" sz="1800" dirty="0"/>
          </a:p>
          <a:p>
            <a:pPr marL="0" indent="0">
              <a:buNone/>
            </a:pPr>
            <a:r>
              <a:rPr lang="en-US" sz="1800" b="1" i="1" dirty="0"/>
              <a:t>*Stay tuned, as we continue to update this website as USG and agency requirements evolve. </a:t>
            </a:r>
          </a:p>
          <a:p>
            <a:pPr marL="0" indent="0">
              <a:buNone/>
            </a:pPr>
            <a:endParaRPr lang="en-US" sz="1800" i="1" dirty="0"/>
          </a:p>
          <a:p>
            <a:pPr marL="0" indent="0">
              <a:buNone/>
            </a:pPr>
            <a:endParaRPr lang="en-US" sz="1800" dirty="0"/>
          </a:p>
        </p:txBody>
      </p:sp>
      <p:pic>
        <p:nvPicPr>
          <p:cNvPr id="6" name="Picture 5" descr="Slide depicting how ORS's website is a portal for information and support. ">
            <a:extLst>
              <a:ext uri="{FF2B5EF4-FFF2-40B4-BE49-F238E27FC236}">
                <a16:creationId xmlns:a16="http://schemas.microsoft.com/office/drawing/2014/main" id="{0E6C75EF-29B6-BC1A-5A7B-8FCDDB9838CC}"/>
              </a:ext>
            </a:extLst>
          </p:cNvPr>
          <p:cNvPicPr>
            <a:picLocks noChangeAspect="1"/>
          </p:cNvPicPr>
          <p:nvPr/>
        </p:nvPicPr>
        <p:blipFill>
          <a:blip r:embed="rId11"/>
          <a:stretch>
            <a:fillRect/>
          </a:stretch>
        </p:blipFill>
        <p:spPr>
          <a:xfrm>
            <a:off x="3239" y="0"/>
            <a:ext cx="12185522" cy="6858000"/>
          </a:xfrm>
          <a:prstGeom prst="rect">
            <a:avLst/>
          </a:prstGeom>
        </p:spPr>
      </p:pic>
    </p:spTree>
    <p:extLst>
      <p:ext uri="{BB962C8B-B14F-4D97-AF65-F5344CB8AC3E}">
        <p14:creationId xmlns:p14="http://schemas.microsoft.com/office/powerpoint/2010/main" val="14720549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9F7DA-116F-3E2A-80FB-F64B5D996D10}"/>
              </a:ext>
            </a:extLst>
          </p:cNvPr>
          <p:cNvSpPr>
            <a:spLocks noGrp="1"/>
          </p:cNvSpPr>
          <p:nvPr>
            <p:ph type="title"/>
          </p:nvPr>
        </p:nvSpPr>
        <p:spPr>
          <a:xfrm>
            <a:off x="839788" y="365125"/>
            <a:ext cx="10515600" cy="1325563"/>
          </a:xfrm>
        </p:spPr>
        <p:txBody>
          <a:bodyPr anchor="ctr">
            <a:normAutofit/>
          </a:bodyPr>
          <a:lstStyle/>
          <a:p>
            <a:r>
              <a:rPr lang="en-US" dirty="0"/>
              <a:t>USC Policies – Know your responsibilities</a:t>
            </a:r>
          </a:p>
        </p:txBody>
      </p:sp>
      <p:sp>
        <p:nvSpPr>
          <p:cNvPr id="3" name="Content Placeholder 2">
            <a:extLst>
              <a:ext uri="{FF2B5EF4-FFF2-40B4-BE49-F238E27FC236}">
                <a16:creationId xmlns:a16="http://schemas.microsoft.com/office/drawing/2014/main" id="{B339E8F9-E095-E58A-C194-08A8FC866825}"/>
              </a:ext>
            </a:extLst>
          </p:cNvPr>
          <p:cNvSpPr>
            <a:spLocks noGrp="1"/>
          </p:cNvSpPr>
          <p:nvPr>
            <p:ph sz="quarter" idx="4"/>
          </p:nvPr>
        </p:nvSpPr>
        <p:spPr>
          <a:xfrm>
            <a:off x="909362" y="2028618"/>
            <a:ext cx="6589644" cy="2622895"/>
          </a:xfrm>
        </p:spPr>
        <p:txBody>
          <a:bodyPr>
            <a:noAutofit/>
          </a:bodyPr>
          <a:lstStyle/>
          <a:p>
            <a:r>
              <a:rPr lang="en-US" sz="2200" b="1" u="sng" dirty="0">
                <a:solidFill>
                  <a:schemeClr val="tx2"/>
                </a:solidFill>
              </a:rPr>
              <a:t>RSCH 1.12 </a:t>
            </a:r>
            <a:r>
              <a:rPr lang="en-US" sz="2200" b="1" dirty="0"/>
              <a:t>- </a:t>
            </a:r>
            <a:r>
              <a:rPr lang="en-US" sz="2200" dirty="0"/>
              <a:t>Research Security</a:t>
            </a:r>
            <a:endParaRPr lang="en-US" sz="2200" dirty="0">
              <a:hlinkClick r:id="rId2"/>
            </a:endParaRPr>
          </a:p>
          <a:p>
            <a:r>
              <a:rPr lang="en-US" sz="2200" b="1" dirty="0">
                <a:hlinkClick r:id="rId2"/>
              </a:rPr>
              <a:t>ACAF 1.50 </a:t>
            </a:r>
            <a:r>
              <a:rPr lang="en-US" sz="2200" dirty="0"/>
              <a:t>– Outside Professional Activities</a:t>
            </a:r>
          </a:p>
          <a:p>
            <a:r>
              <a:rPr lang="en-US" sz="2200" b="1" dirty="0">
                <a:hlinkClick r:id="rId3"/>
              </a:rPr>
              <a:t>BTRU 118</a:t>
            </a:r>
            <a:r>
              <a:rPr lang="en-US" sz="2200" dirty="0">
                <a:hlinkClick r:id="rId3"/>
              </a:rPr>
              <a:t> </a:t>
            </a:r>
            <a:r>
              <a:rPr lang="en-US" sz="2200" dirty="0"/>
              <a:t>– Conflicts of Interest/Commitment</a:t>
            </a:r>
          </a:p>
          <a:p>
            <a:r>
              <a:rPr lang="en-US" sz="2200" b="1" dirty="0">
                <a:hlinkClick r:id="rId4"/>
              </a:rPr>
              <a:t>RSCH 1.06 </a:t>
            </a:r>
            <a:r>
              <a:rPr lang="en-US" sz="2200" dirty="0"/>
              <a:t>– Disclosure of Financial Interests/Commitments Related to Sponsored Projects</a:t>
            </a:r>
          </a:p>
          <a:p>
            <a:r>
              <a:rPr lang="en-US" sz="2200" b="1" dirty="0">
                <a:hlinkClick r:id="rId5"/>
              </a:rPr>
              <a:t>FINA 1.50</a:t>
            </a:r>
            <a:r>
              <a:rPr lang="en-US" sz="2200" dirty="0">
                <a:hlinkClick r:id="rId5"/>
              </a:rPr>
              <a:t> </a:t>
            </a:r>
            <a:r>
              <a:rPr lang="en-US" sz="2200" dirty="0"/>
              <a:t>- Foreign Gift &amp; Contract Reporting</a:t>
            </a:r>
          </a:p>
          <a:p>
            <a:r>
              <a:rPr lang="en-US" sz="2200" b="1" dirty="0">
                <a:hlinkClick r:id="rId6"/>
              </a:rPr>
              <a:t>RSCH 1.10 </a:t>
            </a:r>
            <a:r>
              <a:rPr lang="en-US" sz="2200" dirty="0"/>
              <a:t>– Prohibition of Participation in Malign Foreign Talent Recruitment (MFTR) Programs </a:t>
            </a:r>
          </a:p>
          <a:p>
            <a:endParaRPr lang="en-US" sz="2200" dirty="0"/>
          </a:p>
          <a:p>
            <a:pPr marL="0" indent="0">
              <a:buNone/>
            </a:pPr>
            <a:endParaRPr lang="en-US" sz="2200" dirty="0"/>
          </a:p>
        </p:txBody>
      </p:sp>
      <p:pic>
        <p:nvPicPr>
          <p:cNvPr id="8" name="Picture 7" descr="Slide depicting USC policies and knowing your responsibilities.">
            <a:extLst>
              <a:ext uri="{FF2B5EF4-FFF2-40B4-BE49-F238E27FC236}">
                <a16:creationId xmlns:a16="http://schemas.microsoft.com/office/drawing/2014/main" id="{6395315E-DD26-C653-BAAB-14E1EB4F5064}"/>
              </a:ext>
            </a:extLst>
          </p:cNvPr>
          <p:cNvPicPr>
            <a:picLocks noChangeAspect="1"/>
          </p:cNvPicPr>
          <p:nvPr/>
        </p:nvPicPr>
        <p:blipFill>
          <a:blip r:embed="rId7"/>
          <a:stretch>
            <a:fillRect/>
          </a:stretch>
        </p:blipFill>
        <p:spPr>
          <a:xfrm>
            <a:off x="3239" y="0"/>
            <a:ext cx="12185522" cy="6858000"/>
          </a:xfrm>
          <a:prstGeom prst="rect">
            <a:avLst/>
          </a:prstGeom>
        </p:spPr>
      </p:pic>
    </p:spTree>
    <p:extLst>
      <p:ext uri="{BB962C8B-B14F-4D97-AF65-F5344CB8AC3E}">
        <p14:creationId xmlns:p14="http://schemas.microsoft.com/office/powerpoint/2010/main" val="19487786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7AC4B-6719-E957-6E39-CD0EDB03ADA3}"/>
              </a:ext>
            </a:extLst>
          </p:cNvPr>
          <p:cNvSpPr>
            <a:spLocks noGrp="1"/>
          </p:cNvSpPr>
          <p:nvPr>
            <p:ph type="title"/>
          </p:nvPr>
        </p:nvSpPr>
        <p:spPr>
          <a:xfrm>
            <a:off x="831850" y="-2852737"/>
            <a:ext cx="10515600" cy="2852737"/>
          </a:xfrm>
        </p:spPr>
        <p:txBody>
          <a:bodyPr vert="horz" lIns="91440" tIns="45720" rIns="91440" bIns="45720" rtlCol="0" anchor="b">
            <a:normAutofit/>
          </a:bodyPr>
          <a:lstStyle/>
          <a:p>
            <a:r>
              <a:rPr lang="en-US" dirty="0"/>
              <a:t>Contact </a:t>
            </a:r>
            <a:r>
              <a:rPr lang="en-US" dirty="0" err="1"/>
              <a:t>ors</a:t>
            </a:r>
            <a:endParaRPr lang="en-US" dirty="0"/>
          </a:p>
        </p:txBody>
      </p:sp>
      <p:pic>
        <p:nvPicPr>
          <p:cNvPr id="9" name="Picture 8" descr="Slide with ORS contact information.">
            <a:extLst>
              <a:ext uri="{FF2B5EF4-FFF2-40B4-BE49-F238E27FC236}">
                <a16:creationId xmlns:a16="http://schemas.microsoft.com/office/drawing/2014/main" id="{1ECAEC89-784A-416F-96F4-614634E67F19}"/>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229592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F7993-247E-BC5B-D3E1-B3C97F0B60B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489A6A2-C9B3-6EBE-C18C-8C30F84D7974}"/>
              </a:ext>
            </a:extLst>
          </p:cNvPr>
          <p:cNvSpPr>
            <a:spLocks noGrp="1"/>
          </p:cNvSpPr>
          <p:nvPr>
            <p:ph type="title"/>
          </p:nvPr>
        </p:nvSpPr>
        <p:spPr>
          <a:xfrm>
            <a:off x="831850" y="778697"/>
            <a:ext cx="10515600" cy="2187986"/>
          </a:xfrm>
        </p:spPr>
        <p:txBody>
          <a:bodyPr>
            <a:noAutofit/>
          </a:bodyPr>
          <a:lstStyle/>
          <a:p>
            <a:br>
              <a:rPr lang="en-US" sz="4800" dirty="0"/>
            </a:br>
            <a:br>
              <a:rPr lang="en-US" sz="4800" dirty="0"/>
            </a:br>
            <a:r>
              <a:rPr lang="en-US" sz="4800" dirty="0"/>
              <a:t>questions?</a:t>
            </a:r>
            <a:br>
              <a:rPr lang="en-US" sz="4800" dirty="0"/>
            </a:br>
            <a:br>
              <a:rPr lang="en-US" sz="4800" dirty="0"/>
            </a:br>
            <a:endParaRPr lang="en-US" sz="4800" i="1" u="sng" dirty="0"/>
          </a:p>
        </p:txBody>
      </p:sp>
    </p:spTree>
    <p:extLst>
      <p:ext uri="{BB962C8B-B14F-4D97-AF65-F5344CB8AC3E}">
        <p14:creationId xmlns:p14="http://schemas.microsoft.com/office/powerpoint/2010/main" val="35773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6506BFA4-87B1-1C24-BD6C-86F2DA93CD79}"/>
              </a:ext>
            </a:extLst>
          </p:cNvPr>
          <p:cNvSpPr txBox="1">
            <a:spLocks noGrp="1"/>
          </p:cNvSpPr>
          <p:nvPr>
            <p:ph type="title" idx="4294967295"/>
          </p:nvPr>
        </p:nvSpPr>
        <p:spPr>
          <a:xfrm>
            <a:off x="6712884" y="221876"/>
            <a:ext cx="4475069" cy="3138814"/>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1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200" b="1" i="0" u="none" strike="noStrike" kern="1200" cap="none" spc="0" normalizeH="0" baseline="0" noProof="0" dirty="0">
                <a:ln>
                  <a:noFill/>
                </a:ln>
                <a:solidFill>
                  <a:schemeClr val="accent2">
                    <a:lumMod val="50000"/>
                  </a:schemeClr>
                </a:solidFill>
                <a:effectLst/>
                <a:uLnTx/>
                <a:uFillTx/>
                <a:latin typeface="+mn-lt"/>
                <a:ea typeface="+mn-ea"/>
                <a:cs typeface="+mn-cs"/>
              </a:rPr>
              <a:t>USC </a:t>
            </a:r>
            <a:br>
              <a:rPr kumimoji="0" lang="en-US" sz="4200" b="1" i="0" u="none" strike="noStrike" kern="1200" cap="none" spc="0" normalizeH="0" baseline="0" noProof="0" dirty="0">
                <a:ln>
                  <a:noFill/>
                </a:ln>
                <a:solidFill>
                  <a:schemeClr val="accent2">
                    <a:lumMod val="50000"/>
                  </a:schemeClr>
                </a:solidFill>
                <a:effectLst/>
                <a:uLnTx/>
                <a:uFillTx/>
                <a:latin typeface="+mn-lt"/>
                <a:ea typeface="+mn-ea"/>
                <a:cs typeface="+mn-cs"/>
              </a:rPr>
            </a:br>
            <a:r>
              <a:rPr kumimoji="0" lang="en-US" sz="4200" b="1" i="0" u="none" strike="noStrike" kern="1200" cap="none" spc="0" normalizeH="0" baseline="0" noProof="0" dirty="0">
                <a:ln>
                  <a:noFill/>
                </a:ln>
                <a:solidFill>
                  <a:schemeClr val="accent2">
                    <a:lumMod val="50000"/>
                  </a:schemeClr>
                </a:solidFill>
                <a:effectLst/>
                <a:uLnTx/>
                <a:uFillTx/>
                <a:latin typeface="+mn-lt"/>
                <a:ea typeface="+mn-ea"/>
                <a:cs typeface="+mn-cs"/>
              </a:rPr>
              <a:t>Proposal Development &amp; Submission Partners</a:t>
            </a:r>
            <a:endParaRPr kumimoji="0" lang="en-US" sz="4200" b="0" i="0" u="none" strike="noStrike" kern="1200" cap="none" spc="0" normalizeH="0" baseline="0" noProof="0" dirty="0">
              <a:ln>
                <a:noFill/>
              </a:ln>
              <a:solidFill>
                <a:schemeClr val="accent2">
                  <a:lumMod val="50000"/>
                </a:schemeClr>
              </a:solidFill>
              <a:effectLst/>
              <a:uLnTx/>
              <a:uFillTx/>
              <a:latin typeface="+mn-lt"/>
              <a:ea typeface="+mn-ea"/>
              <a:cs typeface="+mn-cs"/>
            </a:endParaRPr>
          </a:p>
        </p:txBody>
      </p:sp>
      <p:pic>
        <p:nvPicPr>
          <p:cNvPr id="7" name="Picture 6" descr="A diagram of the USC Grant Proposal Process, detailing the USC proposal development and submission partners. These include the college research offices for pre-award support, the CGI Hub for research development services, and Sponsored Awards Management (SAM) for grant submission and award receipt and negotiation.">
            <a:extLst>
              <a:ext uri="{FF2B5EF4-FFF2-40B4-BE49-F238E27FC236}">
                <a16:creationId xmlns:a16="http://schemas.microsoft.com/office/drawing/2014/main" id="{D4EC1E86-BB90-6520-C813-EBB68326DC3B}"/>
              </a:ext>
            </a:extLst>
          </p:cNvPr>
          <p:cNvPicPr>
            <a:picLocks noChangeAspect="1"/>
          </p:cNvPicPr>
          <p:nvPr/>
        </p:nvPicPr>
        <p:blipFill>
          <a:blip r:embed="rId2"/>
          <a:stretch>
            <a:fillRect/>
          </a:stretch>
        </p:blipFill>
        <p:spPr>
          <a:xfrm>
            <a:off x="233084" y="262217"/>
            <a:ext cx="6342528" cy="6342528"/>
          </a:xfrm>
          <a:prstGeom prst="rect">
            <a:avLst/>
          </a:prstGeom>
          <a:ln w="76200">
            <a:solidFill>
              <a:schemeClr val="accent2">
                <a:lumMod val="50000"/>
              </a:schemeClr>
            </a:solidFill>
          </a:ln>
        </p:spPr>
      </p:pic>
    </p:spTree>
    <p:extLst>
      <p:ext uri="{BB962C8B-B14F-4D97-AF65-F5344CB8AC3E}">
        <p14:creationId xmlns:p14="http://schemas.microsoft.com/office/powerpoint/2010/main" val="693764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7D764-7E8E-450E-ADAE-CD294FE842C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9F4EEB9-CAFE-917F-6886-16E62C13E350}"/>
              </a:ext>
            </a:extLst>
          </p:cNvPr>
          <p:cNvSpPr txBox="1">
            <a:spLocks noGrp="1"/>
          </p:cNvSpPr>
          <p:nvPr>
            <p:ph type="title" idx="4294967295"/>
          </p:nvPr>
        </p:nvSpPr>
        <p:spPr>
          <a:xfrm>
            <a:off x="7088965" y="532562"/>
            <a:ext cx="4391129" cy="9787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200" b="1" i="0" u="none" strike="noStrike" kern="1200" cap="none" spc="0" normalizeH="0" baseline="0" noProof="0" dirty="0">
                <a:ln>
                  <a:noFill/>
                </a:ln>
                <a:solidFill>
                  <a:schemeClr val="accent2">
                    <a:lumMod val="50000"/>
                  </a:schemeClr>
                </a:solidFill>
                <a:effectLst/>
                <a:uLnTx/>
                <a:uFillTx/>
                <a:latin typeface="+mn-lt"/>
                <a:ea typeface="+mn-ea"/>
                <a:cs typeface="+mn-cs"/>
              </a:rPr>
              <a:t>Carolina Grants &amp; Innovation Hub</a:t>
            </a:r>
          </a:p>
        </p:txBody>
      </p:sp>
      <p:pic>
        <p:nvPicPr>
          <p:cNvPr id="4" name="Picture 3" descr="This is a hub and spoke diagram of the CGI Hub's services. Services include mentorship for grant seeking, strategic research planning, competitive intelligence, networking, grand challenges, proposal competitiveness, internal funding programs, limited submissions, technical communication, training for grant seeking, mentorship in research management, and training for research management.">
            <a:extLst>
              <a:ext uri="{FF2B5EF4-FFF2-40B4-BE49-F238E27FC236}">
                <a16:creationId xmlns:a16="http://schemas.microsoft.com/office/drawing/2014/main" id="{546D18B7-0ECC-A4F0-F361-E3C49DFE7CFA}"/>
              </a:ext>
            </a:extLst>
          </p:cNvPr>
          <p:cNvPicPr>
            <a:picLocks noChangeAspect="1"/>
          </p:cNvPicPr>
          <p:nvPr/>
        </p:nvPicPr>
        <p:blipFill>
          <a:blip r:embed="rId3"/>
          <a:stretch>
            <a:fillRect/>
          </a:stretch>
        </p:blipFill>
        <p:spPr>
          <a:xfrm>
            <a:off x="195148" y="174812"/>
            <a:ext cx="6468035" cy="6468035"/>
          </a:xfrm>
          <a:prstGeom prst="rect">
            <a:avLst/>
          </a:prstGeom>
        </p:spPr>
      </p:pic>
      <p:sp>
        <p:nvSpPr>
          <p:cNvPr id="2" name="Subtitle 2">
            <a:extLst>
              <a:ext uri="{FF2B5EF4-FFF2-40B4-BE49-F238E27FC236}">
                <a16:creationId xmlns:a16="http://schemas.microsoft.com/office/drawing/2014/main" id="{30AE572A-19E5-F730-4D60-100DE2A56561}"/>
              </a:ext>
            </a:extLst>
          </p:cNvPr>
          <p:cNvSpPr txBox="1">
            <a:spLocks/>
          </p:cNvSpPr>
          <p:nvPr/>
        </p:nvSpPr>
        <p:spPr>
          <a:xfrm>
            <a:off x="6883706" y="1798655"/>
            <a:ext cx="4933156" cy="3084991"/>
          </a:xfrm>
          <a:prstGeom prst="rect">
            <a:avLst/>
          </a:prstGeom>
        </p:spPr>
        <p:txBody>
          <a:bodyPr vert="horz" lIns="91440" tIns="45720" rIns="91440" bIns="45720" rtlCol="0" anchor="b">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1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4200" b="1" i="0" u="none" strike="noStrike" kern="1200" cap="none" spc="0" normalizeH="0" baseline="0" noProof="0" dirty="0">
              <a:ln>
                <a:noFill/>
              </a:ln>
              <a:solidFill>
                <a:schemeClr val="accent2">
                  <a:lumMod val="50000"/>
                </a:schemeClr>
              </a:solidFill>
              <a:effectLst/>
              <a:uLnTx/>
              <a:uFillTx/>
              <a:latin typeface="+mn-lt"/>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800" b="0" i="0" u="none" strike="noStrike" kern="1200" cap="none" spc="0" normalizeH="0" baseline="0" noProof="0" dirty="0">
                <a:ln>
                  <a:noFill/>
                </a:ln>
                <a:solidFill>
                  <a:schemeClr val="tx1"/>
                </a:solidFill>
                <a:effectLst/>
                <a:uLnTx/>
                <a:uFillTx/>
                <a:latin typeface="+mn-lt"/>
                <a:ea typeface="+mn-ea"/>
                <a:cs typeface="+mn-cs"/>
              </a:rPr>
              <a:t>Increase USC research competitiveness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800" b="0" i="0" u="none" strike="noStrike" kern="1200" cap="none" spc="0" normalizeH="0" baseline="0" noProof="0" dirty="0">
                <a:ln>
                  <a:noFill/>
                </a:ln>
                <a:solidFill>
                  <a:schemeClr val="tx1"/>
                </a:solidFill>
                <a:effectLst/>
                <a:uLnTx/>
                <a:uFillTx/>
                <a:latin typeface="+mn-lt"/>
                <a:ea typeface="+mn-ea"/>
                <a:cs typeface="+mn-cs"/>
              </a:rPr>
              <a:t>Foster a more productive research environment through a wholistic approach to research training</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800" b="0" i="0" u="none" strike="noStrike" kern="1200" cap="none" spc="0" normalizeH="0" baseline="0" noProof="0" dirty="0">
                <a:ln>
                  <a:noFill/>
                </a:ln>
                <a:solidFill>
                  <a:schemeClr val="tx1"/>
                </a:solidFill>
                <a:effectLst/>
                <a:uLnTx/>
                <a:uFillTx/>
                <a:latin typeface="+mn-lt"/>
                <a:ea typeface="+mn-ea"/>
                <a:cs typeface="+mn-cs"/>
              </a:rPr>
              <a:t>Be a centralized hub for innovative programs, resources, and services for faculty and research administration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4200" b="0" i="0" u="none" strike="noStrike" kern="1200" cap="none" spc="0" normalizeH="0" baseline="0" noProof="0" dirty="0">
              <a:ln>
                <a:noFill/>
              </a:ln>
              <a:solidFill>
                <a:schemeClr val="accent2">
                  <a:lumMod val="50000"/>
                </a:schemeClr>
              </a:solidFill>
              <a:effectLst/>
              <a:uLnTx/>
              <a:uFillTx/>
              <a:latin typeface="+mn-lt"/>
              <a:ea typeface="+mn-ea"/>
              <a:cs typeface="+mn-cs"/>
            </a:endParaRPr>
          </a:p>
        </p:txBody>
      </p:sp>
    </p:spTree>
    <p:extLst>
      <p:ext uri="{BB962C8B-B14F-4D97-AF65-F5344CB8AC3E}">
        <p14:creationId xmlns:p14="http://schemas.microsoft.com/office/powerpoint/2010/main" val="1797825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849C0-D491-B384-47DF-374D3512D9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FFBF6B-00FE-A72B-FA8F-C5E19E90510A}"/>
              </a:ext>
            </a:extLst>
          </p:cNvPr>
          <p:cNvSpPr>
            <a:spLocks noGrp="1"/>
          </p:cNvSpPr>
          <p:nvPr>
            <p:ph type="title"/>
          </p:nvPr>
        </p:nvSpPr>
        <p:spPr/>
        <p:txBody>
          <a:bodyPr/>
          <a:lstStyle/>
          <a:p>
            <a:r>
              <a:rPr lang="en-US" b="1" u="sng" cap="small" dirty="0">
                <a:latin typeface="+mn-lt"/>
              </a:rPr>
              <a:t>Key Proposal Development Services</a:t>
            </a:r>
          </a:p>
        </p:txBody>
      </p:sp>
      <p:sp>
        <p:nvSpPr>
          <p:cNvPr id="3" name="Content Placeholder 2">
            <a:extLst>
              <a:ext uri="{FF2B5EF4-FFF2-40B4-BE49-F238E27FC236}">
                <a16:creationId xmlns:a16="http://schemas.microsoft.com/office/drawing/2014/main" id="{D79CBD35-ABAC-BBAD-2650-330B6F814D44}"/>
              </a:ext>
            </a:extLst>
          </p:cNvPr>
          <p:cNvSpPr>
            <a:spLocks noGrp="1"/>
          </p:cNvSpPr>
          <p:nvPr>
            <p:ph idx="1"/>
          </p:nvPr>
        </p:nvSpPr>
        <p:spPr>
          <a:xfrm>
            <a:off x="838200" y="1690688"/>
            <a:ext cx="10515600" cy="4316708"/>
          </a:xfrm>
        </p:spPr>
        <p:txBody>
          <a:bodyPr>
            <a:normAutofit/>
          </a:bodyPr>
          <a:lstStyle/>
          <a:p>
            <a:r>
              <a:rPr lang="en-US" sz="2100" dirty="0"/>
              <a:t>Funding prospecting</a:t>
            </a:r>
          </a:p>
          <a:p>
            <a:r>
              <a:rPr lang="en-US" sz="2100" dirty="0"/>
              <a:t>Institutional boilerplate language and documents</a:t>
            </a:r>
          </a:p>
          <a:p>
            <a:r>
              <a:rPr lang="en-US" sz="2100" dirty="0"/>
              <a:t>Proposal checklists and submission requirements</a:t>
            </a:r>
          </a:p>
          <a:p>
            <a:r>
              <a:rPr lang="en-US" sz="2100" dirty="0"/>
              <a:t>Budget and budget justification services</a:t>
            </a:r>
          </a:p>
          <a:p>
            <a:r>
              <a:rPr lang="en-US" sz="2100" dirty="0"/>
              <a:t>Technical editing assistance </a:t>
            </a:r>
          </a:p>
          <a:p>
            <a:r>
              <a:rPr lang="en-US" sz="2100" dirty="0"/>
              <a:t>Graphic design services</a:t>
            </a:r>
          </a:p>
          <a:p>
            <a:r>
              <a:rPr lang="en-US" sz="2100" dirty="0"/>
              <a:t>University Libraries services with data management and sharing plans</a:t>
            </a:r>
          </a:p>
          <a:p>
            <a:r>
              <a:rPr lang="en-US" sz="2100" dirty="0"/>
              <a:t>External reviews</a:t>
            </a:r>
          </a:p>
          <a:p>
            <a:endParaRPr lang="en-US" sz="2200" dirty="0"/>
          </a:p>
          <a:p>
            <a:endParaRPr lang="en-US" sz="2200" dirty="0"/>
          </a:p>
          <a:p>
            <a:pPr marL="0" indent="0">
              <a:buNone/>
            </a:pPr>
            <a:endParaRPr lang="en-US" b="1" dirty="0"/>
          </a:p>
        </p:txBody>
      </p:sp>
    </p:spTree>
    <p:extLst>
      <p:ext uri="{BB962C8B-B14F-4D97-AF65-F5344CB8AC3E}">
        <p14:creationId xmlns:p14="http://schemas.microsoft.com/office/powerpoint/2010/main" val="909396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815FB-4E75-6E64-AADC-9DBEC9ED0A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F7CC98-6242-1344-7513-8CBB5FB21FC8}"/>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Research Toolbox</a:t>
            </a:r>
          </a:p>
        </p:txBody>
      </p:sp>
      <p:pic>
        <p:nvPicPr>
          <p:cNvPr id="5" name="Picture 4" descr="This is a screen shot of the Research Toolbox webpage found in the CGI Hub's website. ">
            <a:extLst>
              <a:ext uri="{FF2B5EF4-FFF2-40B4-BE49-F238E27FC236}">
                <a16:creationId xmlns:a16="http://schemas.microsoft.com/office/drawing/2014/main" id="{C89ACF81-D4BF-F488-48DD-3D0024B62C2C}"/>
              </a:ext>
            </a:extLst>
          </p:cNvPr>
          <p:cNvPicPr>
            <a:picLocks noChangeAspect="1"/>
          </p:cNvPicPr>
          <p:nvPr/>
        </p:nvPicPr>
        <p:blipFill>
          <a:blip r:embed="rId3"/>
          <a:srcRect t="2667" b="13167"/>
          <a:stretch/>
        </p:blipFill>
        <p:spPr>
          <a:xfrm>
            <a:off x="209775" y="542925"/>
            <a:ext cx="8385012" cy="5772150"/>
          </a:xfrm>
          <a:prstGeom prst="rect">
            <a:avLst/>
          </a:prstGeom>
        </p:spPr>
      </p:pic>
      <p:sp>
        <p:nvSpPr>
          <p:cNvPr id="8" name="TextBox 7">
            <a:extLst>
              <a:ext uri="{FF2B5EF4-FFF2-40B4-BE49-F238E27FC236}">
                <a16:creationId xmlns:a16="http://schemas.microsoft.com/office/drawing/2014/main" id="{194D47DA-8816-DA92-26AF-7697D3BCC31B}"/>
              </a:ext>
            </a:extLst>
          </p:cNvPr>
          <p:cNvSpPr txBox="1"/>
          <p:nvPr/>
        </p:nvSpPr>
        <p:spPr>
          <a:xfrm>
            <a:off x="8594787" y="3995070"/>
            <a:ext cx="3154680" cy="1200329"/>
          </a:xfrm>
          <a:prstGeom prst="rect">
            <a:avLst/>
          </a:prstGeom>
          <a:noFill/>
        </p:spPr>
        <p:txBody>
          <a:bodyPr wrap="square" rtlCol="0">
            <a:spAutoFit/>
          </a:bodyPr>
          <a:lstStyle/>
          <a:p>
            <a:r>
              <a:rPr lang="en-US" dirty="0">
                <a:hlinkClick r:id="rId4"/>
              </a:rPr>
              <a:t>https://www.sc.edu/about/offices_and_divisions/research_and_grant_development/research-toolbox/index.php</a:t>
            </a:r>
            <a:r>
              <a:rPr lang="en-US" dirty="0"/>
              <a:t> </a:t>
            </a:r>
          </a:p>
        </p:txBody>
      </p:sp>
    </p:spTree>
    <p:extLst>
      <p:ext uri="{BB962C8B-B14F-4D97-AF65-F5344CB8AC3E}">
        <p14:creationId xmlns:p14="http://schemas.microsoft.com/office/powerpoint/2010/main" val="3285958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89DB5-0DAF-BEEC-0409-E33A822AE85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D3EF2F3-4F3D-B912-F0D7-CCBF85FB772D}"/>
              </a:ext>
              <a:ext uri="{C183D7F6-B498-43B3-948B-1728B52AA6E4}">
                <adec:decorative xmlns:adec="http://schemas.microsoft.com/office/drawing/2017/decorative" val="1"/>
              </a:ext>
            </a:extLst>
          </p:cNvPr>
          <p:cNvSpPr txBox="1"/>
          <p:nvPr/>
        </p:nvSpPr>
        <p:spPr>
          <a:xfrm>
            <a:off x="8122024" y="5817705"/>
            <a:ext cx="3631249" cy="677224"/>
          </a:xfrm>
          <a:prstGeom prst="rect">
            <a:avLst/>
          </a:prstGeom>
          <a:solidFill>
            <a:schemeClr val="bg1"/>
          </a:solidFill>
        </p:spPr>
        <p:txBody>
          <a:bodyPr wrap="square" rtlCol="0">
            <a:spAutoFit/>
          </a:bodyPr>
          <a:lstStyle/>
          <a:p>
            <a:endParaRPr lang="en-US" dirty="0"/>
          </a:p>
        </p:txBody>
      </p:sp>
      <p:sp>
        <p:nvSpPr>
          <p:cNvPr id="17" name="Subtitle 2">
            <a:extLst>
              <a:ext uri="{FF2B5EF4-FFF2-40B4-BE49-F238E27FC236}">
                <a16:creationId xmlns:a16="http://schemas.microsoft.com/office/drawing/2014/main" id="{477D5214-0757-5A39-6E18-420BB3732938}"/>
              </a:ext>
            </a:extLst>
          </p:cNvPr>
          <p:cNvSpPr txBox="1">
            <a:spLocks noGrp="1"/>
          </p:cNvSpPr>
          <p:nvPr>
            <p:ph type="title" idx="4294967295"/>
          </p:nvPr>
        </p:nvSpPr>
        <p:spPr>
          <a:xfrm>
            <a:off x="305190" y="973110"/>
            <a:ext cx="6808304" cy="22248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200" b="1" i="0" u="none" strike="noStrike" kern="1200" cap="none" spc="0" normalizeH="0" baseline="0" noProof="0" dirty="0">
                <a:ln>
                  <a:noFill/>
                </a:ln>
                <a:solidFill>
                  <a:schemeClr val="accent2">
                    <a:lumMod val="50000"/>
                  </a:schemeClr>
                </a:solidFill>
                <a:effectLst/>
                <a:uLnTx/>
                <a:uFillTx/>
                <a:latin typeface="+mn-lt"/>
                <a:ea typeface="+mn-ea"/>
                <a:cs typeface="+mn-cs"/>
              </a:rPr>
              <a:t>Getting Started: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4200" b="1" i="0" u="none" strike="noStrike" kern="1200" cap="none" spc="0" normalizeH="0" baseline="0" noProof="0" dirty="0">
              <a:ln>
                <a:noFill/>
              </a:ln>
              <a:solidFill>
                <a:schemeClr val="accent2">
                  <a:lumMod val="50000"/>
                </a:schemeClr>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500" b="1" i="0" u="none" strike="noStrike" kern="1200" cap="none" spc="0" normalizeH="0" baseline="0" noProof="0" dirty="0">
                <a:ln>
                  <a:noFill/>
                </a:ln>
                <a:solidFill>
                  <a:schemeClr val="accent2">
                    <a:lumMod val="50000"/>
                  </a:schemeClr>
                </a:solidFill>
                <a:effectLst/>
                <a:uLnTx/>
                <a:uFillTx/>
                <a:latin typeface="+mn-lt"/>
                <a:ea typeface="+mn-ea"/>
                <a:cs typeface="+mn-cs"/>
              </a:rPr>
              <a:t>Networking &amp; Collaboration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500" b="1" i="0" u="none" strike="noStrike" kern="1200" cap="none" spc="0" normalizeH="0" baseline="0" noProof="0" dirty="0">
                <a:ln>
                  <a:noFill/>
                </a:ln>
                <a:solidFill>
                  <a:schemeClr val="accent2">
                    <a:lumMod val="50000"/>
                  </a:schemeClr>
                </a:solidFill>
                <a:effectLst/>
                <a:uLnTx/>
                <a:uFillTx/>
                <a:latin typeface="+mn-lt"/>
                <a:ea typeface="+mn-ea"/>
                <a:cs typeface="+mn-cs"/>
              </a:rPr>
              <a:t>Research Training Programs</a:t>
            </a:r>
          </a:p>
        </p:txBody>
      </p:sp>
      <p:pic>
        <p:nvPicPr>
          <p:cNvPr id="4" name="Picture 3" descr="Faculty sitting around tables, networking and discussing research opportunities.">
            <a:extLst>
              <a:ext uri="{FF2B5EF4-FFF2-40B4-BE49-F238E27FC236}">
                <a16:creationId xmlns:a16="http://schemas.microsoft.com/office/drawing/2014/main" id="{076E9C80-D2B6-C186-6518-4C57B14808F9}"/>
              </a:ext>
            </a:extLst>
          </p:cNvPr>
          <p:cNvPicPr>
            <a:picLocks noChangeAspect="1"/>
          </p:cNvPicPr>
          <p:nvPr/>
        </p:nvPicPr>
        <p:blipFill>
          <a:blip r:embed="rId3"/>
          <a:stretch>
            <a:fillRect/>
          </a:stretch>
        </p:blipFill>
        <p:spPr>
          <a:xfrm>
            <a:off x="6653494" y="363071"/>
            <a:ext cx="5233315" cy="3488876"/>
          </a:xfrm>
          <a:prstGeom prst="rect">
            <a:avLst/>
          </a:prstGeom>
          <a:ln w="57150">
            <a:solidFill>
              <a:schemeClr val="tx2"/>
            </a:solidFill>
          </a:ln>
        </p:spPr>
      </p:pic>
      <p:pic>
        <p:nvPicPr>
          <p:cNvPr id="12" name="Picture 11" descr="A group of faculty serving on a panel in a research training event.">
            <a:extLst>
              <a:ext uri="{FF2B5EF4-FFF2-40B4-BE49-F238E27FC236}">
                <a16:creationId xmlns:a16="http://schemas.microsoft.com/office/drawing/2014/main" id="{167016F1-37E3-B07E-61A0-CF1E48885173}"/>
              </a:ext>
            </a:extLst>
          </p:cNvPr>
          <p:cNvPicPr>
            <a:picLocks noChangeAspect="1"/>
          </p:cNvPicPr>
          <p:nvPr/>
        </p:nvPicPr>
        <p:blipFill>
          <a:blip r:embed="rId4"/>
          <a:stretch>
            <a:fillRect/>
          </a:stretch>
        </p:blipFill>
        <p:spPr>
          <a:xfrm>
            <a:off x="5165667" y="3364835"/>
            <a:ext cx="4695142" cy="3130094"/>
          </a:xfrm>
          <a:prstGeom prst="rect">
            <a:avLst/>
          </a:prstGeom>
          <a:ln w="57150">
            <a:solidFill>
              <a:schemeClr val="tx2"/>
            </a:solidFill>
          </a:ln>
        </p:spPr>
      </p:pic>
    </p:spTree>
    <p:extLst>
      <p:ext uri="{BB962C8B-B14F-4D97-AF65-F5344CB8AC3E}">
        <p14:creationId xmlns:p14="http://schemas.microsoft.com/office/powerpoint/2010/main" val="820418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8E7D2-0BE9-8395-E4CC-EEA6673BC4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11F850-DD5B-6B72-F171-51A9AD6A96C5}"/>
              </a:ext>
            </a:extLst>
          </p:cNvPr>
          <p:cNvSpPr>
            <a:spLocks noGrp="1"/>
          </p:cNvSpPr>
          <p:nvPr>
            <p:ph type="title"/>
          </p:nvPr>
        </p:nvSpPr>
        <p:spPr/>
        <p:txBody>
          <a:bodyPr/>
          <a:lstStyle/>
          <a:p>
            <a:r>
              <a:rPr lang="en-US" b="1" u="sng" cap="small" dirty="0">
                <a:latin typeface="+mn-lt"/>
              </a:rPr>
              <a:t>Research Training &amp; Education</a:t>
            </a:r>
          </a:p>
        </p:txBody>
      </p:sp>
      <p:sp>
        <p:nvSpPr>
          <p:cNvPr id="6" name="Content Placeholder 2">
            <a:extLst>
              <a:ext uri="{FF2B5EF4-FFF2-40B4-BE49-F238E27FC236}">
                <a16:creationId xmlns:a16="http://schemas.microsoft.com/office/drawing/2014/main" id="{D06D001D-DC38-EB16-370A-9694221614B9}"/>
              </a:ext>
            </a:extLst>
          </p:cNvPr>
          <p:cNvSpPr>
            <a:spLocks noGrp="1"/>
          </p:cNvSpPr>
          <p:nvPr>
            <p:ph sz="half" idx="1"/>
          </p:nvPr>
        </p:nvSpPr>
        <p:spPr>
          <a:xfrm>
            <a:off x="984442" y="1532122"/>
            <a:ext cx="10920212" cy="5083224"/>
          </a:xfrm>
        </p:spPr>
        <p:txBody>
          <a:bodyPr vert="horz" lIns="91440" tIns="45720" rIns="91440" bIns="45720" rtlCol="0">
            <a:normAutofit/>
          </a:bodyPr>
          <a:lstStyle/>
          <a:p>
            <a:pPr marL="0" indent="0">
              <a:buNone/>
            </a:pPr>
            <a:r>
              <a:rPr lang="en-US" b="1" dirty="0"/>
              <a:t>Faculty Programs:</a:t>
            </a:r>
          </a:p>
          <a:p>
            <a:pPr marL="0" indent="0">
              <a:buNone/>
            </a:pPr>
            <a:r>
              <a:rPr lang="en-US" sz="2400" b="1" i="0" dirty="0">
                <a:solidFill>
                  <a:srgbClr val="000000"/>
                </a:solidFill>
                <a:effectLst/>
                <a:latin typeface="Berlingske Sans"/>
              </a:rPr>
              <a:t>Our comprehensive training programs cover everything you need to know to be a successful researcher at the university, including research policies and procedures, how to write successful grant proposals and ways to connect with other USC researchers.</a:t>
            </a:r>
            <a:endParaRPr lang="en-US" sz="2400" b="1" dirty="0"/>
          </a:p>
          <a:p>
            <a:pPr marL="0" indent="0">
              <a:buNone/>
            </a:pPr>
            <a:endParaRPr lang="en-US" sz="2500" b="1" dirty="0"/>
          </a:p>
          <a:p>
            <a:pPr lvl="2"/>
            <a:r>
              <a:rPr lang="en-US" sz="2400" dirty="0"/>
              <a:t>Propel Mentorship</a:t>
            </a:r>
          </a:p>
          <a:p>
            <a:pPr lvl="2"/>
            <a:r>
              <a:rPr lang="en-US" sz="2400" dirty="0"/>
              <a:t>Agency Workshops</a:t>
            </a:r>
          </a:p>
          <a:p>
            <a:pPr lvl="2"/>
            <a:r>
              <a:rPr lang="en-US" sz="2400" dirty="0"/>
              <a:t>Insights Panels</a:t>
            </a:r>
          </a:p>
          <a:p>
            <a:pPr lvl="2"/>
            <a:r>
              <a:rPr lang="en-US" sz="2400" dirty="0"/>
              <a:t>Special Topics</a:t>
            </a:r>
          </a:p>
          <a:p>
            <a:pPr lvl="2"/>
            <a:r>
              <a:rPr lang="en-US" sz="2400" dirty="0"/>
              <a:t>Research Operations</a:t>
            </a:r>
          </a:p>
          <a:p>
            <a:pPr marL="457200" lvl="1" indent="0">
              <a:buNone/>
            </a:pPr>
            <a:endParaRPr lang="en-US" sz="2100" dirty="0"/>
          </a:p>
        </p:txBody>
      </p:sp>
      <p:pic>
        <p:nvPicPr>
          <p:cNvPr id="4" name="Picture 3" descr="A faculty member speaking to the Propel Mentorship cohort. ">
            <a:extLst>
              <a:ext uri="{FF2B5EF4-FFF2-40B4-BE49-F238E27FC236}">
                <a16:creationId xmlns:a16="http://schemas.microsoft.com/office/drawing/2014/main" id="{0CB7EEF6-75EA-E30C-DE16-5C4C5401459C}"/>
              </a:ext>
            </a:extLst>
          </p:cNvPr>
          <p:cNvPicPr>
            <a:picLocks noChangeAspect="1"/>
          </p:cNvPicPr>
          <p:nvPr/>
        </p:nvPicPr>
        <p:blipFill>
          <a:blip r:embed="rId3"/>
          <a:stretch>
            <a:fillRect/>
          </a:stretch>
        </p:blipFill>
        <p:spPr>
          <a:xfrm>
            <a:off x="6955537" y="3282297"/>
            <a:ext cx="4815867" cy="3210578"/>
          </a:xfrm>
          <a:prstGeom prst="rect">
            <a:avLst/>
          </a:prstGeom>
          <a:ln w="57150">
            <a:solidFill>
              <a:schemeClr val="tx2"/>
            </a:solidFill>
          </a:ln>
        </p:spPr>
      </p:pic>
    </p:spTree>
    <p:extLst>
      <p:ext uri="{BB962C8B-B14F-4D97-AF65-F5344CB8AC3E}">
        <p14:creationId xmlns:p14="http://schemas.microsoft.com/office/powerpoint/2010/main" val="968943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8C4A1-CAD6-D2F9-CCDE-9FB55E28B19C}"/>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kern="1200" cap="all" baseline="0">
                <a:latin typeface="Impact" panose="020B0806030902050204" pitchFamily="34" charset="0"/>
                <a:ea typeface="+mj-ea"/>
                <a:cs typeface="+mj-cs"/>
              </a:rPr>
              <a:t>Find funding for research</a:t>
            </a:r>
          </a:p>
        </p:txBody>
      </p:sp>
      <p:sp>
        <p:nvSpPr>
          <p:cNvPr id="6" name="TextBox 5">
            <a:extLst>
              <a:ext uri="{FF2B5EF4-FFF2-40B4-BE49-F238E27FC236}">
                <a16:creationId xmlns:a16="http://schemas.microsoft.com/office/drawing/2014/main" id="{02F4D9FD-2DDD-6FD0-3AAA-6C37B271DD58}"/>
              </a:ext>
            </a:extLst>
          </p:cNvPr>
          <p:cNvSpPr txBox="1"/>
          <p:nvPr/>
        </p:nvSpPr>
        <p:spPr>
          <a:xfrm>
            <a:off x="838200" y="1825625"/>
            <a:ext cx="5181600" cy="4043761"/>
          </a:xfrm>
          <a:prstGeom prst="rect">
            <a:avLst/>
          </a:prstGeom>
        </p:spPr>
        <p:txBody>
          <a:bodyPr vert="horz" lIns="91440" tIns="45720" rIns="91440" bIns="45720" rtlCol="0">
            <a:normAutofit fontScale="85000" lnSpcReduction="10000"/>
          </a:bodyPr>
          <a:lstStyle/>
          <a:p>
            <a:pPr marL="228600" indent="-228600">
              <a:lnSpc>
                <a:spcPct val="90000"/>
              </a:lnSpc>
              <a:spcBef>
                <a:spcPts val="1000"/>
              </a:spcBef>
              <a:buFont typeface="Arial" panose="020B0604020202020204" pitchFamily="34" charset="0"/>
              <a:buChar char="•"/>
            </a:pPr>
            <a:r>
              <a:rPr lang="en-US" sz="2800" dirty="0"/>
              <a:t>Funding Navigator Tool</a:t>
            </a:r>
          </a:p>
          <a:p>
            <a:pPr marL="228600" indent="-228600">
              <a:lnSpc>
                <a:spcPct val="90000"/>
              </a:lnSpc>
              <a:spcBef>
                <a:spcPts val="1000"/>
              </a:spcBef>
              <a:buFont typeface="Arial" panose="020B0604020202020204" pitchFamily="34" charset="0"/>
              <a:buChar char="•"/>
            </a:pPr>
            <a:r>
              <a:rPr lang="en-US" sz="2800" dirty="0"/>
              <a:t>Federal Funding Webpage</a:t>
            </a:r>
          </a:p>
          <a:p>
            <a:pPr marL="228600" indent="-228600">
              <a:lnSpc>
                <a:spcPct val="90000"/>
              </a:lnSpc>
              <a:spcBef>
                <a:spcPts val="1000"/>
              </a:spcBef>
              <a:buFont typeface="Arial" panose="020B0604020202020204" pitchFamily="34" charset="0"/>
              <a:buChar char="•"/>
            </a:pPr>
            <a:r>
              <a:rPr lang="en-US" sz="2800" dirty="0"/>
              <a:t>Internal Funding</a:t>
            </a:r>
          </a:p>
          <a:p>
            <a:pPr marL="685800" lvl="2" indent="-228600">
              <a:lnSpc>
                <a:spcPct val="90000"/>
              </a:lnSpc>
              <a:spcBef>
                <a:spcPts val="1000"/>
              </a:spcBef>
              <a:buFont typeface="Arial" panose="020B0604020202020204" pitchFamily="34" charset="0"/>
              <a:buChar char="•"/>
            </a:pPr>
            <a:r>
              <a:rPr lang="en-US" sz="2800" dirty="0"/>
              <a:t>ASPIRE</a:t>
            </a:r>
          </a:p>
          <a:p>
            <a:pPr marL="685800" lvl="2" indent="-228600">
              <a:lnSpc>
                <a:spcPct val="90000"/>
              </a:lnSpc>
              <a:spcBef>
                <a:spcPts val="1000"/>
              </a:spcBef>
              <a:buFont typeface="Arial" panose="020B0604020202020204" pitchFamily="34" charset="0"/>
              <a:buChar char="•"/>
            </a:pPr>
            <a:r>
              <a:rPr lang="en-US" sz="2800" dirty="0"/>
              <a:t>RISE</a:t>
            </a:r>
          </a:p>
          <a:p>
            <a:pPr marL="685800" lvl="2" indent="-228600">
              <a:lnSpc>
                <a:spcPct val="90000"/>
              </a:lnSpc>
              <a:spcBef>
                <a:spcPts val="1000"/>
              </a:spcBef>
              <a:buFont typeface="Arial" panose="020B0604020202020204" pitchFamily="34" charset="0"/>
              <a:buChar char="•"/>
            </a:pPr>
            <a:r>
              <a:rPr lang="en-US" sz="2800" dirty="0"/>
              <a:t>SPARC</a:t>
            </a:r>
          </a:p>
          <a:p>
            <a:pPr marL="685800" lvl="2" indent="-228600">
              <a:lnSpc>
                <a:spcPct val="90000"/>
              </a:lnSpc>
              <a:spcBef>
                <a:spcPts val="1000"/>
              </a:spcBef>
              <a:buFont typeface="Arial" panose="020B0604020202020204" pitchFamily="34" charset="0"/>
              <a:buChar char="•"/>
            </a:pPr>
            <a:r>
              <a:rPr lang="en-US" sz="2800" dirty="0"/>
              <a:t>OUR</a:t>
            </a:r>
          </a:p>
          <a:p>
            <a:pPr marL="228600" indent="-228600">
              <a:lnSpc>
                <a:spcPct val="90000"/>
              </a:lnSpc>
              <a:spcBef>
                <a:spcPts val="1000"/>
              </a:spcBef>
              <a:buFont typeface="Arial" panose="020B0604020202020204" pitchFamily="34" charset="0"/>
              <a:buChar char="•"/>
            </a:pPr>
            <a:r>
              <a:rPr lang="en-US" sz="2800" dirty="0"/>
              <a:t>Limited Submissions </a:t>
            </a:r>
          </a:p>
          <a:p>
            <a:pPr marL="228600" indent="-228600">
              <a:lnSpc>
                <a:spcPct val="90000"/>
              </a:lnSpc>
              <a:spcBef>
                <a:spcPts val="1000"/>
              </a:spcBef>
              <a:buFont typeface="Arial" panose="020B0604020202020204" pitchFamily="34" charset="0"/>
              <a:buChar char="•"/>
            </a:pPr>
            <a:r>
              <a:rPr lang="en-US" sz="2800" dirty="0"/>
              <a:t>Partnership with Office of Corporate &amp; Foundation Relations</a:t>
            </a:r>
          </a:p>
          <a:p>
            <a:pPr marL="228600" lvl="1" indent="-228600">
              <a:lnSpc>
                <a:spcPct val="90000"/>
              </a:lnSpc>
              <a:spcBef>
                <a:spcPts val="1000"/>
              </a:spcBef>
              <a:buFont typeface="Arial" panose="020B0604020202020204" pitchFamily="34" charset="0"/>
              <a:buChar char="•"/>
            </a:pPr>
            <a:endParaRPr lang="en-US" sz="2800" dirty="0"/>
          </a:p>
          <a:p>
            <a:pPr marL="228600" indent="-228600">
              <a:lnSpc>
                <a:spcPct val="90000"/>
              </a:lnSpc>
              <a:spcBef>
                <a:spcPts val="1000"/>
              </a:spcBef>
              <a:buFont typeface="Arial" panose="020B0604020202020204" pitchFamily="34" charset="0"/>
              <a:buChar char="•"/>
            </a:pPr>
            <a:endParaRPr lang="en-US" sz="2800" dirty="0"/>
          </a:p>
        </p:txBody>
      </p:sp>
      <p:pic>
        <p:nvPicPr>
          <p:cNvPr id="5" name="Content Placeholder 4" descr="The image shows a golden compass with a clear, easy-to-read dial, placed on a map with grid lines and coordinates.&#10;&#10;This slide depicts services to help faculty find research funding.">
            <a:extLst>
              <a:ext uri="{FF2B5EF4-FFF2-40B4-BE49-F238E27FC236}">
                <a16:creationId xmlns:a16="http://schemas.microsoft.com/office/drawing/2014/main" id="{C48748F6-3F85-8039-1448-47C4C4570B46}"/>
              </a:ext>
            </a:extLst>
          </p:cNvPr>
          <p:cNvPicPr>
            <a:picLocks noGrp="1" noChangeAspect="1"/>
          </p:cNvPicPr>
          <p:nvPr>
            <p:ph sz="half" idx="2"/>
          </p:nvPr>
        </p:nvPicPr>
        <p:blipFill>
          <a:blip r:embed="rId2"/>
          <a:stretch>
            <a:fillRect/>
          </a:stretch>
        </p:blipFill>
        <p:spPr>
          <a:xfrm>
            <a:off x="6741119" y="1825625"/>
            <a:ext cx="4043761" cy="4043761"/>
          </a:xfrm>
          <a:prstGeom prst="rect">
            <a:avLst/>
          </a:prstGeom>
          <a:noFill/>
        </p:spPr>
      </p:pic>
    </p:spTree>
    <p:extLst>
      <p:ext uri="{BB962C8B-B14F-4D97-AF65-F5344CB8AC3E}">
        <p14:creationId xmlns:p14="http://schemas.microsoft.com/office/powerpoint/2010/main" val="376211722"/>
      </p:ext>
    </p:extLst>
  </p:cSld>
  <p:clrMapOvr>
    <a:masterClrMapping/>
  </p:clrMapOvr>
</p:sld>
</file>

<file path=ppt/theme/theme1.xml><?xml version="1.0" encoding="utf-8"?>
<a:theme xmlns:a="http://schemas.openxmlformats.org/drawingml/2006/main" name="UofSC Simple Theme">
  <a:themeElements>
    <a:clrScheme name="Custom 1">
      <a:dk1>
        <a:srgbClr val="000000"/>
      </a:dk1>
      <a:lt1>
        <a:srgbClr val="FFFFFF"/>
      </a:lt1>
      <a:dk2>
        <a:srgbClr val="73000A"/>
      </a:dk2>
      <a:lt2>
        <a:srgbClr val="E7E6E6"/>
      </a:lt2>
      <a:accent1>
        <a:srgbClr val="0D3841"/>
      </a:accent1>
      <a:accent2>
        <a:srgbClr val="E23B38"/>
      </a:accent2>
      <a:accent3>
        <a:srgbClr val="759005"/>
      </a:accent3>
      <a:accent4>
        <a:srgbClr val="FFF89E"/>
      </a:accent4>
      <a:accent5>
        <a:srgbClr val="3277B6"/>
      </a:accent5>
      <a:accent6>
        <a:srgbClr val="C1D832"/>
      </a:accent6>
      <a:hlink>
        <a:srgbClr val="73000A"/>
      </a:hlink>
      <a:folHlink>
        <a:srgbClr val="E23B38"/>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258CAB0-DDDD-8E42-8715-79BD1402BECB}" vid="{EC9F5A20-6D19-7048-A333-7BEF17D9B2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usc_ppt_substitute_fonts_wide</Template>
  <TotalTime>1681</TotalTime>
  <Words>966</Words>
  <Application>Microsoft Macintosh PowerPoint</Application>
  <PresentationFormat>Widescreen</PresentationFormat>
  <Paragraphs>167</Paragraphs>
  <Slides>27</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Berlingske Sans</vt:lpstr>
      <vt:lpstr>Calibri</vt:lpstr>
      <vt:lpstr>Impact</vt:lpstr>
      <vt:lpstr>UofSC Simple Theme</vt:lpstr>
      <vt:lpstr> Navigating the  usc research ecosystem</vt:lpstr>
      <vt:lpstr> USC Office of Research</vt:lpstr>
      <vt:lpstr> USC  Proposal Development &amp; Submission Partners</vt:lpstr>
      <vt:lpstr>Carolina Grants &amp; Innovation Hub</vt:lpstr>
      <vt:lpstr>Key Proposal Development Services</vt:lpstr>
      <vt:lpstr>Research Toolbox</vt:lpstr>
      <vt:lpstr>Getting Started:  Networking &amp; Collaboration Research Training Programs</vt:lpstr>
      <vt:lpstr>Research Training &amp; Education</vt:lpstr>
      <vt:lpstr>Find funding for research</vt:lpstr>
      <vt:lpstr>CGI Hub Contact Information</vt:lpstr>
      <vt:lpstr>Undergraduate Research Funding</vt:lpstr>
      <vt:lpstr>University of South Carolina Research Cores</vt:lpstr>
      <vt:lpstr>USC Research Cores</vt:lpstr>
      <vt:lpstr>OVPR centralized cores</vt:lpstr>
      <vt:lpstr>OVPR Affiliated cores </vt:lpstr>
      <vt:lpstr>Research Cores Fair</vt:lpstr>
      <vt:lpstr>Research Security Awareness &amp; support</vt:lpstr>
      <vt:lpstr>Background and mission</vt:lpstr>
      <vt:lpstr>Understanding foreign influence</vt:lpstr>
      <vt:lpstr>Common risk criteria</vt:lpstr>
      <vt:lpstr>Foreign countries of concern</vt:lpstr>
      <vt:lpstr>How we help</vt:lpstr>
      <vt:lpstr>How we help cont</vt:lpstr>
      <vt:lpstr>Your Portal to information and support </vt:lpstr>
      <vt:lpstr>USC Policies – Know your responsibilities</vt:lpstr>
      <vt:lpstr>Contact ors</vt:lpstr>
      <vt:lpstr>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Renedo, Elizabeth</dc:creator>
  <cp:lastModifiedBy>Thatcher, Matt</cp:lastModifiedBy>
  <cp:revision>114</cp:revision>
  <dcterms:created xsi:type="dcterms:W3CDTF">2023-01-03T16:18:14Z</dcterms:created>
  <dcterms:modified xsi:type="dcterms:W3CDTF">2026-08-24T15:22:12Z</dcterms:modified>
</cp:coreProperties>
</file>